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346" r:id="rId2"/>
    <p:sldId id="316" r:id="rId3"/>
    <p:sldId id="363" r:id="rId4"/>
    <p:sldId id="364" r:id="rId5"/>
    <p:sldId id="368" r:id="rId6"/>
    <p:sldId id="376" r:id="rId7"/>
    <p:sldId id="378" r:id="rId8"/>
    <p:sldId id="380" r:id="rId9"/>
    <p:sldId id="381" r:id="rId10"/>
    <p:sldId id="382" r:id="rId11"/>
    <p:sldId id="383" r:id="rId12"/>
    <p:sldId id="384" r:id="rId13"/>
    <p:sldId id="385" r:id="rId14"/>
    <p:sldId id="386" r:id="rId15"/>
    <p:sldId id="387" r:id="rId16"/>
    <p:sldId id="388" r:id="rId17"/>
    <p:sldId id="374"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FF6600"/>
    <a:srgbClr val="CC99FF"/>
    <a:srgbClr val="33CC33"/>
    <a:srgbClr val="996633"/>
    <a:srgbClr val="99FF99"/>
    <a:srgbClr val="99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58" autoAdjust="0"/>
    <p:restoredTop sz="94627" autoAdjust="0"/>
  </p:normalViewPr>
  <p:slideViewPr>
    <p:cSldViewPr>
      <p:cViewPr>
        <p:scale>
          <a:sx n="93" d="100"/>
          <a:sy n="93" d="100"/>
        </p:scale>
        <p:origin x="408"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18E320C9-E112-4762-A9DC-29CD2E7FAFBA}" type="slidenum">
              <a:rPr lang="ru-RU"/>
              <a:pPr>
                <a:defRPr/>
              </a:pPr>
              <a:t>‹#›</a:t>
            </a:fld>
            <a:endParaRPr lang="ru-R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18C6215-4029-4A3E-A76F-7F9B80134ECE}" type="slidenum">
              <a:rPr lang="ru-RU"/>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06594971-DE98-49F4-A1DB-F0BF7B90D6A2}" type="slidenum">
              <a:rPr lang="ru-RU"/>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A9E8421-02CB-44E0-9671-95DA7284F093}" type="slidenum">
              <a:rPr lang="ru-RU"/>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AA51511A-4A6F-4974-846F-935A61C67206}" type="slidenum">
              <a:rPr lang="ru-RU"/>
              <a:pPr>
                <a:defRPr/>
              </a:pPr>
              <a:t>‹#›</a:t>
            </a:fld>
            <a:endParaRPr lang="ru-R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2FC53078-B242-4C28-B4AC-DFBCA68A677F}" type="slidenum">
              <a:rPr lang="ru-RU"/>
              <a:pPr>
                <a:defRPr/>
              </a:pPr>
              <a:t>‹#›</a:t>
            </a:fld>
            <a:endParaRPr lang="ru-R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a:ln/>
        </p:spPr>
        <p:txBody>
          <a:bodyPr/>
          <a:lstStyle>
            <a:lvl1pPr>
              <a:defRPr/>
            </a:lvl1pPr>
          </a:lstStyle>
          <a:p>
            <a:pPr>
              <a:defRPr/>
            </a:pPr>
            <a:endParaRPr lang="ru-RU"/>
          </a:p>
        </p:txBody>
      </p:sp>
      <p:sp>
        <p:nvSpPr>
          <p:cNvPr id="8" name="Rectangle 18"/>
          <p:cNvSpPr>
            <a:spLocks noGrp="1" noChangeArrowheads="1"/>
          </p:cNvSpPr>
          <p:nvPr>
            <p:ph type="ftr" sz="quarter" idx="11"/>
          </p:nvPr>
        </p:nvSpPr>
        <p:spPr>
          <a:ln/>
        </p:spPr>
        <p:txBody>
          <a:bodyPr/>
          <a:lstStyle>
            <a:lvl1pPr>
              <a:defRPr/>
            </a:lvl1pPr>
          </a:lstStyle>
          <a:p>
            <a:pPr>
              <a:defRPr/>
            </a:pPr>
            <a:endParaRPr lang="ru-RU"/>
          </a:p>
        </p:txBody>
      </p:sp>
      <p:sp>
        <p:nvSpPr>
          <p:cNvPr id="9" name="Rectangle 19"/>
          <p:cNvSpPr>
            <a:spLocks noGrp="1" noChangeArrowheads="1"/>
          </p:cNvSpPr>
          <p:nvPr>
            <p:ph type="sldNum" sz="quarter" idx="12"/>
          </p:nvPr>
        </p:nvSpPr>
        <p:spPr>
          <a:ln/>
        </p:spPr>
        <p:txBody>
          <a:bodyPr/>
          <a:lstStyle>
            <a:lvl1pPr>
              <a:defRPr/>
            </a:lvl1pPr>
          </a:lstStyle>
          <a:p>
            <a:pPr>
              <a:defRPr/>
            </a:pPr>
            <a:fld id="{BEFE555A-A78A-4503-BF7F-9053E99E16AA}" type="slidenum">
              <a:rPr lang="ru-RU"/>
              <a:pPr>
                <a:defRPr/>
              </a:pPr>
              <a:t>‹#›</a:t>
            </a:fld>
            <a:endParaRPr lang="ru-RU"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7"/>
          <p:cNvSpPr>
            <a:spLocks noGrp="1" noChangeArrowheads="1"/>
          </p:cNvSpPr>
          <p:nvPr>
            <p:ph type="dt" sz="half" idx="10"/>
          </p:nvPr>
        </p:nvSpPr>
        <p:spPr>
          <a:ln/>
        </p:spPr>
        <p:txBody>
          <a:bodyPr/>
          <a:lstStyle>
            <a:lvl1pPr>
              <a:defRPr/>
            </a:lvl1pPr>
          </a:lstStyle>
          <a:p>
            <a:pPr>
              <a:defRPr/>
            </a:pPr>
            <a:endParaRPr lang="ru-RU"/>
          </a:p>
        </p:txBody>
      </p:sp>
      <p:sp>
        <p:nvSpPr>
          <p:cNvPr id="4" name="Rectangle 18"/>
          <p:cNvSpPr>
            <a:spLocks noGrp="1" noChangeArrowheads="1"/>
          </p:cNvSpPr>
          <p:nvPr>
            <p:ph type="ftr" sz="quarter" idx="11"/>
          </p:nvPr>
        </p:nvSpPr>
        <p:spPr>
          <a:ln/>
        </p:spPr>
        <p:txBody>
          <a:bodyPr/>
          <a:lstStyle>
            <a:lvl1pPr>
              <a:defRPr/>
            </a:lvl1pPr>
          </a:lstStyle>
          <a:p>
            <a:pPr>
              <a:defRPr/>
            </a:pPr>
            <a:endParaRPr lang="ru-RU"/>
          </a:p>
        </p:txBody>
      </p:sp>
      <p:sp>
        <p:nvSpPr>
          <p:cNvPr id="5" name="Rectangle 19"/>
          <p:cNvSpPr>
            <a:spLocks noGrp="1" noChangeArrowheads="1"/>
          </p:cNvSpPr>
          <p:nvPr>
            <p:ph type="sldNum" sz="quarter" idx="12"/>
          </p:nvPr>
        </p:nvSpPr>
        <p:spPr>
          <a:ln/>
        </p:spPr>
        <p:txBody>
          <a:bodyPr/>
          <a:lstStyle>
            <a:lvl1pPr>
              <a:defRPr/>
            </a:lvl1pPr>
          </a:lstStyle>
          <a:p>
            <a:pPr>
              <a:defRPr/>
            </a:pPr>
            <a:fld id="{AA598059-F533-4C19-B7A8-0C3AFE53E270}" type="slidenum">
              <a:rPr lang="ru-RU"/>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ru-RU"/>
          </a:p>
        </p:txBody>
      </p:sp>
      <p:sp>
        <p:nvSpPr>
          <p:cNvPr id="3" name="Rectangle 18"/>
          <p:cNvSpPr>
            <a:spLocks noGrp="1" noChangeArrowheads="1"/>
          </p:cNvSpPr>
          <p:nvPr>
            <p:ph type="ftr" sz="quarter" idx="11"/>
          </p:nvPr>
        </p:nvSpPr>
        <p:spPr>
          <a:ln/>
        </p:spPr>
        <p:txBody>
          <a:bodyPr/>
          <a:lstStyle>
            <a:lvl1pPr>
              <a:defRPr/>
            </a:lvl1pPr>
          </a:lstStyle>
          <a:p>
            <a:pPr>
              <a:defRPr/>
            </a:pPr>
            <a:endParaRPr lang="ru-RU"/>
          </a:p>
        </p:txBody>
      </p:sp>
      <p:sp>
        <p:nvSpPr>
          <p:cNvPr id="4" name="Rectangle 19"/>
          <p:cNvSpPr>
            <a:spLocks noGrp="1" noChangeArrowheads="1"/>
          </p:cNvSpPr>
          <p:nvPr>
            <p:ph type="sldNum" sz="quarter" idx="12"/>
          </p:nvPr>
        </p:nvSpPr>
        <p:spPr>
          <a:ln/>
        </p:spPr>
        <p:txBody>
          <a:bodyPr/>
          <a:lstStyle>
            <a:lvl1pPr>
              <a:defRPr/>
            </a:lvl1pPr>
          </a:lstStyle>
          <a:p>
            <a:pPr>
              <a:defRPr/>
            </a:pPr>
            <a:fld id="{63DB7856-2D67-4AD2-B1BA-36FC7470E470}" type="slidenum">
              <a:rPr lang="ru-RU"/>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A517C786-1955-4C83-9CDC-2F8DD210BE93}" type="slidenum">
              <a:rPr lang="ru-RU"/>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CE0B108F-E120-492C-9FE3-4A5FC8AE96F4}" type="slidenum">
              <a:rPr lang="ru-RU"/>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1059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59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1059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59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grpSp>
      </p:grpSp>
      <p:sp>
        <p:nvSpPr>
          <p:cNvPr id="11060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060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60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ru-RU"/>
          </a:p>
        </p:txBody>
      </p:sp>
      <p:sp>
        <p:nvSpPr>
          <p:cNvPr id="11061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ru-RU"/>
          </a:p>
        </p:txBody>
      </p:sp>
      <p:sp>
        <p:nvSpPr>
          <p:cNvPr id="11061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801BEAB9-B41D-4DC2-9851-19236BEEC37B}"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0607"/>
                                        </p:tgtEl>
                                        <p:attrNameLst>
                                          <p:attrName>style.visibility</p:attrName>
                                        </p:attrNameLst>
                                      </p:cBhvr>
                                      <p:to>
                                        <p:strVal val="visible"/>
                                      </p:to>
                                    </p:set>
                                    <p:anim calcmode="lin" valueType="num">
                                      <p:cBhvr>
                                        <p:cTn id="7" dur="1000" fill="hold"/>
                                        <p:tgtEl>
                                          <p:spTgt spid="110607"/>
                                        </p:tgtEl>
                                        <p:attrNameLst>
                                          <p:attrName>ppt_x</p:attrName>
                                        </p:attrNameLst>
                                      </p:cBhvr>
                                      <p:tavLst>
                                        <p:tav tm="0">
                                          <p:val>
                                            <p:strVal val="#ppt_x-.2"/>
                                          </p:val>
                                        </p:tav>
                                        <p:tav tm="100000">
                                          <p:val>
                                            <p:strVal val="#ppt_x"/>
                                          </p:val>
                                        </p:tav>
                                      </p:tavLst>
                                    </p:anim>
                                    <p:anim calcmode="lin" valueType="num">
                                      <p:cBhvr>
                                        <p:cTn id="8" dur="1000" fill="hold"/>
                                        <p:tgtEl>
                                          <p:spTgt spid="1106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60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0608">
                                            <p:txEl>
                                              <p:pRg st="0" end="0"/>
                                            </p:txEl>
                                          </p:spTgt>
                                        </p:tgtEl>
                                        <p:attrNameLst>
                                          <p:attrName>style.visibility</p:attrName>
                                        </p:attrNameLst>
                                      </p:cBhvr>
                                      <p:to>
                                        <p:strVal val="visible"/>
                                      </p:to>
                                    </p:set>
                                    <p:animEffect transition="in" filter="fade">
                                      <p:cBhvr>
                                        <p:cTn id="14" dur="500"/>
                                        <p:tgtEl>
                                          <p:spTgt spid="110608">
                                            <p:txEl>
                                              <p:pRg st="0" end="0"/>
                                            </p:txEl>
                                          </p:spTgt>
                                        </p:tgtEl>
                                      </p:cBhvr>
                                    </p:animEffect>
                                    <p:anim calcmode="lin" valueType="num">
                                      <p:cBhvr>
                                        <p:cTn id="15" dur="500" fill="hold"/>
                                        <p:tgtEl>
                                          <p:spTgt spid="1106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060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10608">
                                            <p:txEl>
                                              <p:pRg st="1" end="1"/>
                                            </p:txEl>
                                          </p:spTgt>
                                        </p:tgtEl>
                                        <p:attrNameLst>
                                          <p:attrName>style.visibility</p:attrName>
                                        </p:attrNameLst>
                                      </p:cBhvr>
                                      <p:to>
                                        <p:strVal val="visible"/>
                                      </p:to>
                                    </p:set>
                                    <p:animEffect transition="in" filter="fade">
                                      <p:cBhvr>
                                        <p:cTn id="19" dur="500"/>
                                        <p:tgtEl>
                                          <p:spTgt spid="110608">
                                            <p:txEl>
                                              <p:pRg st="1" end="1"/>
                                            </p:txEl>
                                          </p:spTgt>
                                        </p:tgtEl>
                                      </p:cBhvr>
                                    </p:animEffect>
                                    <p:anim calcmode="lin" valueType="num">
                                      <p:cBhvr>
                                        <p:cTn id="20" dur="500" fill="hold"/>
                                        <p:tgtEl>
                                          <p:spTgt spid="11060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060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10608">
                                            <p:txEl>
                                              <p:pRg st="2" end="2"/>
                                            </p:txEl>
                                          </p:spTgt>
                                        </p:tgtEl>
                                        <p:attrNameLst>
                                          <p:attrName>style.visibility</p:attrName>
                                        </p:attrNameLst>
                                      </p:cBhvr>
                                      <p:to>
                                        <p:strVal val="visible"/>
                                      </p:to>
                                    </p:set>
                                    <p:animEffect transition="in" filter="fade">
                                      <p:cBhvr>
                                        <p:cTn id="24" dur="500"/>
                                        <p:tgtEl>
                                          <p:spTgt spid="110608">
                                            <p:txEl>
                                              <p:pRg st="2" end="2"/>
                                            </p:txEl>
                                          </p:spTgt>
                                        </p:tgtEl>
                                      </p:cBhvr>
                                    </p:animEffect>
                                    <p:anim calcmode="lin" valueType="num">
                                      <p:cBhvr>
                                        <p:cTn id="25" dur="500" fill="hold"/>
                                        <p:tgtEl>
                                          <p:spTgt spid="11060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1060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10608">
                                            <p:txEl>
                                              <p:pRg st="3" end="3"/>
                                            </p:txEl>
                                          </p:spTgt>
                                        </p:tgtEl>
                                        <p:attrNameLst>
                                          <p:attrName>style.visibility</p:attrName>
                                        </p:attrNameLst>
                                      </p:cBhvr>
                                      <p:to>
                                        <p:strVal val="visible"/>
                                      </p:to>
                                    </p:set>
                                    <p:animEffect transition="in" filter="fade">
                                      <p:cBhvr>
                                        <p:cTn id="29" dur="500"/>
                                        <p:tgtEl>
                                          <p:spTgt spid="110608">
                                            <p:txEl>
                                              <p:pRg st="3" end="3"/>
                                            </p:txEl>
                                          </p:spTgt>
                                        </p:tgtEl>
                                      </p:cBhvr>
                                    </p:animEffect>
                                    <p:anim calcmode="lin" valueType="num">
                                      <p:cBhvr>
                                        <p:cTn id="30" dur="500" fill="hold"/>
                                        <p:tgtEl>
                                          <p:spTgt spid="11060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1060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10608">
                                            <p:txEl>
                                              <p:pRg st="4" end="4"/>
                                            </p:txEl>
                                          </p:spTgt>
                                        </p:tgtEl>
                                        <p:attrNameLst>
                                          <p:attrName>style.visibility</p:attrName>
                                        </p:attrNameLst>
                                      </p:cBhvr>
                                      <p:to>
                                        <p:strVal val="visible"/>
                                      </p:to>
                                    </p:set>
                                    <p:animEffect transition="in" filter="fade">
                                      <p:cBhvr>
                                        <p:cTn id="34" dur="500"/>
                                        <p:tgtEl>
                                          <p:spTgt spid="110608">
                                            <p:txEl>
                                              <p:pRg st="4" end="4"/>
                                            </p:txEl>
                                          </p:spTgt>
                                        </p:tgtEl>
                                      </p:cBhvr>
                                    </p:animEffect>
                                    <p:anim calcmode="lin" valueType="num">
                                      <p:cBhvr>
                                        <p:cTn id="35" dur="500" fill="hold"/>
                                        <p:tgtEl>
                                          <p:spTgt spid="11060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1060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7" grpId="0"/>
      <p:bldP spid="110608" grpId="0" build="p">
        <p:tmplLst>
          <p:tmpl lvl="1">
            <p:tnLst>
              <p:par>
                <p:cTn presetID="44" presetClass="entr" presetSubtype="0" fill="hold" nodeType="click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defRPr>
      </a:lvl2pPr>
      <a:lvl3pPr algn="l" rtl="0" eaLnBrk="0" fontAlgn="base" hangingPunct="0">
        <a:spcBef>
          <a:spcPct val="0"/>
        </a:spcBef>
        <a:spcAft>
          <a:spcPct val="0"/>
        </a:spcAft>
        <a:defRPr sz="4400" b="1">
          <a:solidFill>
            <a:schemeClr val="tx2"/>
          </a:solidFill>
          <a:latin typeface="Tahoma" pitchFamily="34" charset="0"/>
        </a:defRPr>
      </a:lvl3pPr>
      <a:lvl4pPr algn="l" rtl="0" eaLnBrk="0" fontAlgn="base" hangingPunct="0">
        <a:spcBef>
          <a:spcPct val="0"/>
        </a:spcBef>
        <a:spcAft>
          <a:spcPct val="0"/>
        </a:spcAft>
        <a:defRPr sz="4400" b="1">
          <a:solidFill>
            <a:schemeClr val="tx2"/>
          </a:solidFill>
          <a:latin typeface="Tahoma" pitchFamily="34" charset="0"/>
        </a:defRPr>
      </a:lvl4pPr>
      <a:lvl5pPr algn="l" rtl="0" eaLnBrk="0" fontAlgn="base" hangingPunct="0">
        <a:spcBef>
          <a:spcPct val="0"/>
        </a:spcBef>
        <a:spcAft>
          <a:spcPct val="0"/>
        </a:spcAft>
        <a:defRPr sz="4400" b="1">
          <a:solidFill>
            <a:schemeClr val="tx2"/>
          </a:solidFill>
          <a:latin typeface="Tahoma" pitchFamily="34" charset="0"/>
        </a:defRPr>
      </a:lvl5pPr>
      <a:lvl6pPr marL="457200" algn="l" rtl="0" eaLnBrk="0" fontAlgn="base" hangingPunct="0">
        <a:spcBef>
          <a:spcPct val="0"/>
        </a:spcBef>
        <a:spcAft>
          <a:spcPct val="0"/>
        </a:spcAft>
        <a:defRPr sz="4400" b="1">
          <a:solidFill>
            <a:schemeClr val="tx2"/>
          </a:solidFill>
          <a:latin typeface="Tahoma" pitchFamily="34" charset="0"/>
        </a:defRPr>
      </a:lvl6pPr>
      <a:lvl7pPr marL="914400" algn="l" rtl="0" eaLnBrk="0" fontAlgn="base" hangingPunct="0">
        <a:spcBef>
          <a:spcPct val="0"/>
        </a:spcBef>
        <a:spcAft>
          <a:spcPct val="0"/>
        </a:spcAft>
        <a:defRPr sz="4400" b="1">
          <a:solidFill>
            <a:schemeClr val="tx2"/>
          </a:solidFill>
          <a:latin typeface="Tahoma" pitchFamily="34" charset="0"/>
        </a:defRPr>
      </a:lvl7pPr>
      <a:lvl8pPr marL="1371600" algn="l" rtl="0" eaLnBrk="0" fontAlgn="base" hangingPunct="0">
        <a:spcBef>
          <a:spcPct val="0"/>
        </a:spcBef>
        <a:spcAft>
          <a:spcPct val="0"/>
        </a:spcAft>
        <a:defRPr sz="4400" b="1">
          <a:solidFill>
            <a:schemeClr val="tx2"/>
          </a:solidFill>
          <a:latin typeface="Tahoma" pitchFamily="34" charset="0"/>
        </a:defRPr>
      </a:lvl8pPr>
      <a:lvl9pPr marL="1828800" algn="l" rtl="0" eaLnBrk="0" fontAlgn="base" hangingPunct="0">
        <a:spcBef>
          <a:spcPct val="0"/>
        </a:spcBef>
        <a:spcAft>
          <a:spcPct val="0"/>
        </a:spcAft>
        <a:defRPr sz="44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90" name="Rectangle 6"/>
          <p:cNvSpPr>
            <a:spLocks noGrp="1" noChangeArrowheads="1"/>
          </p:cNvSpPr>
          <p:nvPr>
            <p:ph type="ctrTitle" idx="4294967295"/>
          </p:nvPr>
        </p:nvSpPr>
        <p:spPr>
          <a:xfrm>
            <a:off x="395288" y="692150"/>
            <a:ext cx="8424862" cy="1368425"/>
          </a:xfrm>
        </p:spPr>
        <p:txBody>
          <a:bodyPr anchor="b"/>
          <a:lstStyle/>
          <a:p>
            <a:pPr algn="ctr" eaLnBrk="1" hangingPunct="1">
              <a:defRPr/>
            </a:pPr>
            <a:r>
              <a:rPr lang="ru-RU" sz="3200" b="0" dirty="0">
                <a:solidFill>
                  <a:srgbClr val="CC0000"/>
                </a:solidFill>
                <a:effectLst>
                  <a:outerShdw blurRad="38100" dist="38100" dir="2700000" algn="tl">
                    <a:srgbClr val="000000"/>
                  </a:outerShdw>
                </a:effectLst>
              </a:rPr>
              <a:t/>
            </a:r>
            <a:br>
              <a:rPr lang="ru-RU" sz="3200" b="0" dirty="0">
                <a:solidFill>
                  <a:srgbClr val="CC0000"/>
                </a:solidFill>
                <a:effectLst>
                  <a:outerShdw blurRad="38100" dist="38100" dir="2700000" algn="tl">
                    <a:srgbClr val="000000"/>
                  </a:outerShdw>
                </a:effectLst>
              </a:rPr>
            </a:br>
            <a:r>
              <a:rPr lang="ru-RU" sz="3200" dirty="0">
                <a:solidFill>
                  <a:srgbClr val="CC0000"/>
                </a:solidFill>
                <a:effectLst>
                  <a:outerShdw blurRad="38100" dist="38100" dir="2700000" algn="tl">
                    <a:srgbClr val="000000"/>
                  </a:outerShdw>
                </a:effectLst>
              </a:rPr>
              <a:t/>
            </a:r>
            <a:br>
              <a:rPr lang="ru-RU" sz="3200" dirty="0">
                <a:solidFill>
                  <a:srgbClr val="CC0000"/>
                </a:solidFill>
                <a:effectLst>
                  <a:outerShdw blurRad="38100" dist="38100" dir="2700000" algn="tl">
                    <a:srgbClr val="000000"/>
                  </a:outerShdw>
                </a:effectLst>
              </a:rPr>
            </a:br>
            <a:endParaRPr lang="ru-RU" sz="3200" dirty="0">
              <a:solidFill>
                <a:srgbClr val="CC0000"/>
              </a:solidFill>
              <a:effectLst>
                <a:outerShdw blurRad="38100" dist="38100" dir="2700000" algn="tl">
                  <a:srgbClr val="000000"/>
                </a:outerShdw>
              </a:effectLst>
            </a:endParaRPr>
          </a:p>
        </p:txBody>
      </p:sp>
      <p:pic>
        <p:nvPicPr>
          <p:cNvPr id="2051" name="Picture 8" descr="C:\Documents and Settings\Оля\Мои документы\Кафедра\Оформление кабинета и презентации\картинки для стендов\081112143947bgpicurl.jpg"/>
          <p:cNvPicPr>
            <a:picLocks noChangeAspect="1" noChangeArrowheads="1"/>
          </p:cNvPicPr>
          <p:nvPr/>
        </p:nvPicPr>
        <p:blipFill>
          <a:blip r:embed="rId3"/>
          <a:srcRect/>
          <a:stretch>
            <a:fillRect/>
          </a:stretch>
        </p:blipFill>
        <p:spPr bwMode="auto">
          <a:xfrm>
            <a:off x="6054725" y="2643182"/>
            <a:ext cx="3089275" cy="2286000"/>
          </a:xfrm>
          <a:prstGeom prst="rect">
            <a:avLst/>
          </a:prstGeom>
          <a:noFill/>
          <a:ln w="9525">
            <a:noFill/>
            <a:miter lim="800000"/>
            <a:headEnd/>
            <a:tailEnd/>
          </a:ln>
        </p:spPr>
      </p:pic>
      <p:pic>
        <p:nvPicPr>
          <p:cNvPr id="2052" name="Picture 6" descr="3"/>
          <p:cNvPicPr>
            <a:picLocks noChangeAspect="1" noChangeArrowheads="1"/>
          </p:cNvPicPr>
          <p:nvPr/>
        </p:nvPicPr>
        <p:blipFill>
          <a:blip r:embed="rId4"/>
          <a:srcRect/>
          <a:stretch>
            <a:fillRect/>
          </a:stretch>
        </p:blipFill>
        <p:spPr bwMode="auto">
          <a:xfrm>
            <a:off x="3829058" y="2643182"/>
            <a:ext cx="1885950" cy="2232025"/>
          </a:xfrm>
          <a:prstGeom prst="rect">
            <a:avLst/>
          </a:prstGeom>
          <a:noFill/>
          <a:ln w="22225">
            <a:solidFill>
              <a:schemeClr val="tx1"/>
            </a:solidFill>
            <a:miter lim="800000"/>
            <a:headEnd/>
            <a:tailEnd/>
          </a:ln>
        </p:spPr>
      </p:pic>
      <p:pic>
        <p:nvPicPr>
          <p:cNvPr id="2053" name="Picture 9" descr="C:\Documents and Settings\Оля\Мои документы\Кафедра\Оформление кабинета и презентации\картинки для стендов\8729.jpg"/>
          <p:cNvPicPr>
            <a:picLocks noChangeAspect="1" noChangeArrowheads="1"/>
          </p:cNvPicPr>
          <p:nvPr/>
        </p:nvPicPr>
        <p:blipFill>
          <a:blip r:embed="rId5"/>
          <a:srcRect/>
          <a:stretch>
            <a:fillRect/>
          </a:stretch>
        </p:blipFill>
        <p:spPr bwMode="auto">
          <a:xfrm>
            <a:off x="357158" y="2643182"/>
            <a:ext cx="3021013" cy="2286000"/>
          </a:xfrm>
          <a:prstGeom prst="rect">
            <a:avLst/>
          </a:prstGeom>
          <a:noFill/>
          <a:ln w="9525">
            <a:noFill/>
            <a:miter lim="800000"/>
            <a:headEnd/>
            <a:tailEnd/>
          </a:ln>
        </p:spPr>
      </p:pic>
      <p:sp>
        <p:nvSpPr>
          <p:cNvPr id="297991" name="Rectangle 7"/>
          <p:cNvSpPr>
            <a:spLocks noGrp="1" noChangeArrowheads="1"/>
          </p:cNvSpPr>
          <p:nvPr>
            <p:ph type="subTitle" idx="4294967295"/>
          </p:nvPr>
        </p:nvSpPr>
        <p:spPr>
          <a:xfrm>
            <a:off x="214313" y="214312"/>
            <a:ext cx="8715375" cy="6643687"/>
          </a:xfrm>
        </p:spPr>
        <p:txBody>
          <a:bodyPr/>
          <a:lstStyle/>
          <a:p>
            <a:pPr algn="ctr">
              <a:buNone/>
            </a:pPr>
            <a:r>
              <a:rPr lang="ru-RU" sz="4400" b="1" dirty="0" smtClean="0"/>
              <a:t>ПАМЯТКА ШКОЛЬНИКАМ</a:t>
            </a:r>
          </a:p>
          <a:p>
            <a:pPr algn="ctr">
              <a:buNone/>
            </a:pPr>
            <a:r>
              <a:rPr lang="ru-RU" sz="4400" b="1" dirty="0" smtClean="0"/>
              <a:t>ПО ПРОТИВОДЕЙСТВИЮ ТЕРРОРИЗМУ</a:t>
            </a:r>
          </a:p>
          <a:p>
            <a:pPr algn="ctr">
              <a:buNone/>
            </a:pPr>
            <a:endParaRPr lang="ru-RU" sz="4400" b="1" dirty="0" smtClean="0"/>
          </a:p>
          <a:p>
            <a:pPr algn="ctr">
              <a:buNone/>
            </a:pPr>
            <a:endParaRPr lang="ru-RU" sz="4400" b="1" dirty="0" smtClean="0"/>
          </a:p>
          <a:p>
            <a:pPr algn="ctr">
              <a:buNone/>
            </a:pPr>
            <a:endParaRPr lang="ru-RU" sz="4400" b="1" dirty="0" smtClean="0"/>
          </a:p>
          <a:p>
            <a:pPr algn="ctr">
              <a:buNone/>
            </a:pPr>
            <a:r>
              <a:rPr lang="ru-RU" sz="2800" dirty="0" smtClean="0"/>
              <a:t>Человечество столкнулось с самым коварным и беспощадным «хищником» - террором. </a:t>
            </a:r>
          </a:p>
          <a:p>
            <a:pPr algn="ctr">
              <a:buNone/>
            </a:pPr>
            <a:r>
              <a:rPr lang="ru-RU" sz="2800" dirty="0" smtClean="0"/>
              <a:t>Для террориста не существует моральных правил. Он фанатик и его переубедить словами нельзя.</a:t>
            </a:r>
            <a:endParaRPr lang="uk-UA" sz="2800" dirty="0" smtClean="0"/>
          </a:p>
          <a:p>
            <a:pPr algn="ctr">
              <a:buNone/>
            </a:pPr>
            <a:endParaRPr lang="uk-UA" sz="2800" dirty="0" smtClean="0"/>
          </a:p>
          <a:p>
            <a:pPr marL="0" indent="0" algn="ctr" eaLnBrk="1" hangingPunct="1">
              <a:lnSpc>
                <a:spcPct val="80000"/>
              </a:lnSpc>
              <a:buFont typeface="Wingdings" pitchFamily="2" charset="2"/>
              <a:buNone/>
            </a:pPr>
            <a:endParaRPr lang="ru-RU" sz="2800" b="1" dirty="0" smtClean="0">
              <a:effectLst>
                <a:outerShdw blurRad="38100" dist="38100" dir="2700000" algn="tl">
                  <a:srgbClr val="000000"/>
                </a:outerShdw>
              </a:effectLst>
            </a:endParaRPr>
          </a:p>
          <a:p>
            <a:pPr marL="0" indent="0" algn="ctr" eaLnBrk="1" hangingPunct="1">
              <a:lnSpc>
                <a:spcPct val="80000"/>
              </a:lnSpc>
              <a:buFont typeface="Wingdings" pitchFamily="2" charset="2"/>
              <a:buNone/>
            </a:pPr>
            <a:endParaRPr lang="ru-RU" sz="1800" dirty="0" smtClean="0"/>
          </a:p>
          <a:p>
            <a:pPr marL="0" indent="0" algn="ctr" eaLnBrk="1" hangingPunct="1">
              <a:lnSpc>
                <a:spcPct val="80000"/>
              </a:lnSpc>
              <a:buFont typeface="Wingdings" pitchFamily="2" charset="2"/>
              <a:buNone/>
            </a:pPr>
            <a:endParaRPr lang="ru-RU" b="1" dirty="0" smtClean="0">
              <a:effectLst>
                <a:outerShdw blurRad="38100" dist="38100" dir="2700000" algn="tl">
                  <a:srgbClr val="000000"/>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928662" y="1857364"/>
            <a:ext cx="821533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Мы знаем о многочисленных случаях террористических актов, совершенных с использованием автомобилей, начиненных взрывчаткой. Конечно, определить на улице такой автомобиль простому человеку невозможно. Но в своем дворе, увидев припаркованную чужую машину, можно и нужно обеспокоиться, позвонить в полицию и попросите проверить. Пусть Вас не гложет мысль о том, что Вы причинили неудобства спецслужбам, пусть Вас не беспокоит боязнь того, что Вас назовут паникером.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2214546" y="142852"/>
            <a:ext cx="5310199" cy="143444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57224" y="1071546"/>
            <a:ext cx="82867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Излюбленный метод террористов – использовать сумку, портфель, пакет, сверток, начиненный взрывчаткой и положить его в мусорный контейнер или урну, оставить у прилавка, под столом, в салоне общественного транспорта, кинотеатре, спортивном комплексе. Но ведь все мы взрослые люди и знаем, что просто так пакет или сверток в мусорном баке лежать не могут. А раз есть угроза терроризма, то не исключено и самое страшное. Проявите бдительность, позвоните в полицию и расскажите о своих опасениях. Если Вы едете в общественном транспорте, сообщите об этом водителю.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00100" y="1740180"/>
            <a:ext cx="800102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Мы с вами, находясь в стенах школы, должны знать о том, где вероятнее всего можно столкнуться с подготавливаем террористическим актом.</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Взрывоопасный предмет может быть ЗАЛОЖЕН в:</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учебном кабинете, коридоре;</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столовой – особенно во время обеденного перерыва;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спортивном и актовом залах во время проведения массовых мероприятий;</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на улице перед входными дверями.</a:t>
            </a:r>
            <a:endParaRPr kumimoji="0" lang="ru-RU" sz="2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5122"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786182" y="0"/>
            <a:ext cx="1309685" cy="178865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71506" y="928670"/>
            <a:ext cx="807249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Обнаружить наличие взрывоопасного предмета можно по следующим ПРИЗНАКАМ:</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портфели, сумки, пакеты, лежат на полу, в урне, под столом, в оконном проеме. Спросите, где владелец. Если его рядом нет, есть повод для беспокойства;</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штатные боеприпасы – гранаты, снаряды, мины, тротиловые шашки. Увидели штатный боеприпас – сразу бейте тревогу;</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торчащие из свертка, пакета провода;</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звук работающего часового механизма, жужжание либо лежащий в пакете и просматриваемый мобильный телефон или пейджер;</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привязанный к пакету натянутый провод или шнур;</a:t>
            </a:r>
            <a:endParaRPr kumimoji="0" lang="uk-UA"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неприятный запах либо запах горючего вещества (бензин).</a:t>
            </a:r>
            <a:endParaRPr kumimoji="0" lang="ru-RU"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928662" y="0"/>
            <a:ext cx="821533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В случае обнаружения подозрительного предмета: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Не трогать, не передвигать обнаруженный подозрительный предмет! Представьте эту возможность специалистам.</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Попросить, чтобы никто не пользовался средствами радиосвязи, в том числе и мобильными телефонами, пультами дистанционного управления сигнализацией автомобилей и другими радиоэлектронными устройствами вблизи данного предмета</a:t>
            </a:r>
            <a:endParaRPr kumimoji="0" lang="uk-UA"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p>
        </p:txBody>
      </p:sp>
      <p:pic>
        <p:nvPicPr>
          <p:cNvPr id="3" name="Picture 2"/>
          <p:cNvPicPr>
            <a:picLocks noChangeAspect="1" noChangeArrowheads="1"/>
          </p:cNvPicPr>
          <p:nvPr/>
        </p:nvPicPr>
        <p:blipFill>
          <a:blip r:embed="rId2"/>
          <a:srcRect/>
          <a:stretch>
            <a:fillRect/>
          </a:stretch>
        </p:blipFill>
        <p:spPr bwMode="auto">
          <a:xfrm>
            <a:off x="3286116" y="4286256"/>
            <a:ext cx="3543302" cy="23672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417"/>
            <a:ext cx="8286840" cy="6863417"/>
          </a:xfrm>
          <a:prstGeom prst="rect">
            <a:avLst/>
          </a:prstGeom>
        </p:spPr>
        <p:txBody>
          <a:bodyPr wrap="square">
            <a:spAutoFit/>
          </a:bodyPr>
          <a:lstStyle/>
          <a:p>
            <a:r>
              <a:rPr lang="ru-RU" sz="2000" b="1" dirty="0" smtClean="0">
                <a:solidFill>
                  <a:srgbClr val="FFFF00"/>
                </a:solidFill>
                <a:latin typeface="Calibri" pitchFamily="34" charset="0"/>
                <a:cs typeface="Calibri" pitchFamily="34" charset="0"/>
              </a:rPr>
              <a:t>Если Вам на глаза попался подозрительный предмет </a:t>
            </a:r>
            <a:r>
              <a:rPr lang="ru-RU" sz="2000" dirty="0" smtClean="0">
                <a:latin typeface="Calibri" pitchFamily="34" charset="0"/>
                <a:cs typeface="Calibri" pitchFamily="34" charset="0"/>
              </a:rPr>
              <a:t>(мешок, сумка, коробка и т.п.), из него торчат провода, слышен звук тикающих часов, рядом явно нет хозяина этого предмета, то ваши действия:</a:t>
            </a:r>
          </a:p>
          <a:p>
            <a:pPr marL="355600" indent="-177800">
              <a:buFontTx/>
              <a:buChar char="-"/>
            </a:pPr>
            <a:r>
              <a:rPr lang="ru-RU" sz="2000" dirty="0" smtClean="0">
                <a:latin typeface="Calibri" pitchFamily="34" charset="0"/>
                <a:cs typeface="Calibri" pitchFamily="34" charset="0"/>
              </a:rPr>
              <a:t> отойти на безопасное расстояние;</a:t>
            </a:r>
          </a:p>
          <a:p>
            <a:pPr marL="355600" indent="-177800">
              <a:buFontTx/>
              <a:buChar char="-"/>
            </a:pPr>
            <a:r>
              <a:rPr lang="ru-RU" sz="2000" dirty="0" smtClean="0">
                <a:latin typeface="Calibri" pitchFamily="34" charset="0"/>
                <a:cs typeface="Calibri" pitchFamily="34" charset="0"/>
              </a:rPr>
              <a:t> жестом или голосом постараться предупредить окружающих об опасности;</a:t>
            </a:r>
          </a:p>
          <a:p>
            <a:pPr marL="355600" indent="-177800">
              <a:buFontTx/>
              <a:buChar char="-"/>
            </a:pPr>
            <a:r>
              <a:rPr lang="ru-RU" sz="2000" dirty="0" smtClean="0">
                <a:latin typeface="Calibri" pitchFamily="34" charset="0"/>
                <a:cs typeface="Calibri" pitchFamily="34" charset="0"/>
              </a:rPr>
              <a:t> сообщить о найденном предмете по телефону «102» и действовать только в соответствии с полученными рекомендациями;</a:t>
            </a:r>
          </a:p>
          <a:p>
            <a:pPr marL="355600" indent="-177800"/>
            <a:r>
              <a:rPr lang="ru-RU" sz="2000" dirty="0" smtClean="0">
                <a:latin typeface="Calibri" pitchFamily="34" charset="0"/>
                <a:cs typeface="Calibri" pitchFamily="34" charset="0"/>
              </a:rPr>
              <a:t>- до приезда полиции и специалистов не подходить к подозрительному предмету и не предпринимать никаких действий по его обезвреживанию. </a:t>
            </a:r>
          </a:p>
          <a:p>
            <a:endParaRPr lang="ru-RU" sz="1200" dirty="0" smtClean="0">
              <a:latin typeface="Calibri" pitchFamily="34" charset="0"/>
              <a:cs typeface="Calibri" pitchFamily="34" charset="0"/>
            </a:endParaRPr>
          </a:p>
          <a:p>
            <a:r>
              <a:rPr lang="ru-RU" sz="2000" b="1" dirty="0" smtClean="0">
                <a:solidFill>
                  <a:srgbClr val="FFFF00"/>
                </a:solidFill>
                <a:latin typeface="Calibri" pitchFamily="34" charset="0"/>
                <a:cs typeface="Calibri" pitchFamily="34" charset="0"/>
              </a:rPr>
              <a:t>Если Вы стали свидетелем подозрительных действий каких-либо лиц </a:t>
            </a:r>
            <a:r>
              <a:rPr lang="ru-RU" sz="2000" dirty="0" smtClean="0">
                <a:latin typeface="Calibri" pitchFamily="34" charset="0"/>
                <a:cs typeface="Calibri" pitchFamily="34" charset="0"/>
              </a:rPr>
              <a:t>(доставка в жилые дома неизвестных, подозрительных на вид емкостей, упаковок, мешков и т.п.), то ваши действия:</a:t>
            </a:r>
          </a:p>
          <a:p>
            <a:pPr marL="355600" indent="-177800">
              <a:buFontTx/>
              <a:buChar char="-"/>
            </a:pPr>
            <a:r>
              <a:rPr lang="ru-RU" sz="2000" dirty="0" smtClean="0">
                <a:latin typeface="Calibri" pitchFamily="34" charset="0"/>
                <a:cs typeface="Calibri" pitchFamily="34" charset="0"/>
              </a:rPr>
              <a:t> не привлекать на себя внимание лиц, действия которых показались Вам подозрительными;</a:t>
            </a:r>
          </a:p>
          <a:p>
            <a:pPr marL="355600" indent="-177800">
              <a:buFontTx/>
              <a:buChar char="-"/>
            </a:pPr>
            <a:r>
              <a:rPr lang="ru-RU" sz="2000" dirty="0" smtClean="0">
                <a:latin typeface="Calibri" pitchFamily="34" charset="0"/>
                <a:cs typeface="Calibri" pitchFamily="34" charset="0"/>
              </a:rPr>
              <a:t> сообщить о происходящем по телефону «102»;</a:t>
            </a:r>
          </a:p>
          <a:p>
            <a:pPr marL="355600" indent="-177800">
              <a:buFontTx/>
              <a:buChar char="-"/>
            </a:pPr>
            <a:r>
              <a:rPr lang="ru-RU" sz="2000" dirty="0" smtClean="0">
                <a:latin typeface="Calibri" pitchFamily="34" charset="0"/>
                <a:cs typeface="Calibri" pitchFamily="34" charset="0"/>
              </a:rPr>
              <a:t> попытаться запомнить приметы подозрительных вам лиц и номера машин;</a:t>
            </a:r>
          </a:p>
          <a:p>
            <a:pPr marL="355600" indent="-177800">
              <a:buFontTx/>
              <a:buChar char="-"/>
            </a:pPr>
            <a:r>
              <a:rPr lang="ru-RU" sz="2000" dirty="0" smtClean="0">
                <a:latin typeface="Calibri" pitchFamily="34" charset="0"/>
                <a:cs typeface="Calibri" pitchFamily="34" charset="0"/>
              </a:rPr>
              <a:t> до приезда полиции или подразделений других правоохранительных органов не предпринимать никаких активных действий.</a:t>
            </a:r>
            <a:endParaRPr lang="uk-UA" sz="2000" dirty="0" smtClean="0">
              <a:latin typeface="Calibri" pitchFamily="34" charset="0"/>
              <a:cs typeface="Calibri"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785794"/>
            <a:ext cx="7594964" cy="923330"/>
          </a:xfrm>
          <a:prstGeom prst="rect">
            <a:avLst/>
          </a:prstGeom>
        </p:spPr>
        <p:txBody>
          <a:bodyPr wrap="none">
            <a:spAutoFit/>
          </a:bodyPr>
          <a:lstStyle/>
          <a:p>
            <a:pPr lvl="0" algn="ctr"/>
            <a:r>
              <a:rPr lang="ru-RU" sz="5400" b="1" dirty="0" smtClean="0">
                <a:latin typeface="Calibri" pitchFamily="34" charset="0"/>
                <a:ea typeface="Calibri" pitchFamily="34" charset="0"/>
                <a:cs typeface="Calibri" pitchFamily="34" charset="0"/>
              </a:rPr>
              <a:t>БУДЬТЕ БДИТЕЛЬНЫМИ!</a:t>
            </a:r>
            <a:endParaRPr lang="ru-RU" sz="5400" b="1"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2714612" y="2643182"/>
            <a:ext cx="4143375" cy="2924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6" descr="C:\Documents and Settings\Оля\Мои документы\Кафедра\Оформление кабинета и презентации\картинки для стендов\памятник жертвам терроризма.jpg"/>
          <p:cNvPicPr>
            <a:picLocks noChangeAspect="1" noChangeArrowheads="1"/>
          </p:cNvPicPr>
          <p:nvPr/>
        </p:nvPicPr>
        <p:blipFill>
          <a:blip r:embed="rId3"/>
          <a:srcRect/>
          <a:stretch>
            <a:fillRect/>
          </a:stretch>
        </p:blipFill>
        <p:spPr bwMode="auto">
          <a:xfrm>
            <a:off x="4572000" y="1714488"/>
            <a:ext cx="4105275" cy="3214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435"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22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solidFill>
                <a:srgbClr val="FF66CC"/>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0" y="142875"/>
            <a:ext cx="8786813" cy="642938"/>
          </a:xfrm>
        </p:spPr>
        <p:txBody>
          <a:bodyPr/>
          <a:lstStyle/>
          <a:p>
            <a:pPr algn="ctr" eaLnBrk="1" hangingPunct="1">
              <a:defRPr/>
            </a:pPr>
            <a:r>
              <a:rPr lang="ru-RU" sz="4800" b="0" dirty="0">
                <a:solidFill>
                  <a:schemeClr val="tx1"/>
                </a:solidFill>
                <a:effectLst>
                  <a:outerShdw blurRad="38100" dist="38100" dir="2700000" algn="tl">
                    <a:srgbClr val="000000"/>
                  </a:outerShdw>
                </a:effectLst>
                <a:latin typeface="Monotype Corsiva" pitchFamily="66" charset="0"/>
              </a:rPr>
              <a:t/>
            </a:r>
            <a:br>
              <a:rPr lang="ru-RU" sz="4800" b="0" dirty="0">
                <a:solidFill>
                  <a:schemeClr val="tx1"/>
                </a:solidFill>
                <a:effectLst>
                  <a:outerShdw blurRad="38100" dist="38100" dir="2700000" algn="tl">
                    <a:srgbClr val="000000"/>
                  </a:outerShdw>
                </a:effectLst>
                <a:latin typeface="Monotype Corsiva" pitchFamily="66" charset="0"/>
              </a:rPr>
            </a:br>
            <a:r>
              <a:rPr lang="ru-RU" sz="4800" b="0" dirty="0">
                <a:solidFill>
                  <a:schemeClr val="tx1"/>
                </a:solidFill>
                <a:effectLst>
                  <a:outerShdw blurRad="38100" dist="38100" dir="2700000" algn="tl">
                    <a:srgbClr val="000000"/>
                  </a:outerShdw>
                </a:effectLst>
                <a:latin typeface="Monotype Corsiva" pitchFamily="66" charset="0"/>
              </a:rPr>
              <a:t> </a:t>
            </a:r>
            <a:r>
              <a:rPr lang="ru-RU" sz="6000" b="0" dirty="0" smtClean="0">
                <a:solidFill>
                  <a:schemeClr val="tx1"/>
                </a:solidFill>
                <a:effectLst>
                  <a:outerShdw blurRad="38100" dist="38100" dir="2700000" algn="tl">
                    <a:srgbClr val="000000"/>
                  </a:outerShdw>
                </a:effectLst>
                <a:latin typeface="Monotype Corsiva" pitchFamily="66" charset="0"/>
              </a:rPr>
              <a:t>Вечная </a:t>
            </a:r>
            <a:r>
              <a:rPr lang="ru-RU" sz="6000" b="0" dirty="0">
                <a:solidFill>
                  <a:schemeClr val="tx1"/>
                </a:solidFill>
                <a:effectLst>
                  <a:outerShdw blurRad="38100" dist="38100" dir="2700000" algn="tl">
                    <a:srgbClr val="000000"/>
                  </a:outerShdw>
                </a:effectLst>
                <a:latin typeface="Monotype Corsiva" pitchFamily="66" charset="0"/>
              </a:rPr>
              <a:t>память жертвам терроризма</a:t>
            </a:r>
          </a:p>
        </p:txBody>
      </p:sp>
      <p:pic>
        <p:nvPicPr>
          <p:cNvPr id="18438" name="Picture 2" descr="C:\Documents and Settings\Оля\Мои документы\Кафедра\Оформление кабинета и презентации\картинки для стендов\06.JPG"/>
          <p:cNvPicPr>
            <a:picLocks noChangeAspect="1" noChangeArrowheads="1"/>
          </p:cNvPicPr>
          <p:nvPr/>
        </p:nvPicPr>
        <p:blipFill>
          <a:blip r:embed="rId4"/>
          <a:srcRect/>
          <a:stretch>
            <a:fillRect/>
          </a:stretch>
        </p:blipFill>
        <p:spPr bwMode="auto">
          <a:xfrm>
            <a:off x="500034" y="3071810"/>
            <a:ext cx="4500563" cy="33194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1024" descr="C:\Documents and Settings\Оля\Мои документы\Кафедра\Оформление кабинета и презентации\картинки для стендов\0107-large.jpg"/>
          <p:cNvPicPr>
            <a:picLocks noChangeAspect="1" noChangeArrowheads="1"/>
          </p:cNvPicPr>
          <p:nvPr/>
        </p:nvPicPr>
        <p:blipFill>
          <a:blip r:embed="rId3"/>
          <a:srcRect/>
          <a:stretch>
            <a:fillRect/>
          </a:stretch>
        </p:blipFill>
        <p:spPr bwMode="auto">
          <a:xfrm>
            <a:off x="7215188" y="285750"/>
            <a:ext cx="1622425" cy="1892300"/>
          </a:xfrm>
          <a:prstGeom prst="rect">
            <a:avLst/>
          </a:prstGeom>
          <a:noFill/>
          <a:ln w="9525">
            <a:noFill/>
            <a:miter lim="800000"/>
            <a:headEnd/>
            <a:tailEnd/>
          </a:ln>
        </p:spPr>
      </p:pic>
      <p:pic>
        <p:nvPicPr>
          <p:cNvPr id="3077" name="Picture 1026" descr="C:\Documents and Settings\Оля\Мои документы\Кафедра\Оформление кабинета и презентации\картинки для стендов\36-11-1s.jpg"/>
          <p:cNvPicPr>
            <a:picLocks noChangeAspect="1" noChangeArrowheads="1"/>
          </p:cNvPicPr>
          <p:nvPr/>
        </p:nvPicPr>
        <p:blipFill>
          <a:blip r:embed="rId4"/>
          <a:srcRect/>
          <a:stretch>
            <a:fillRect/>
          </a:stretch>
        </p:blipFill>
        <p:spPr bwMode="auto">
          <a:xfrm>
            <a:off x="214282" y="214290"/>
            <a:ext cx="1460500" cy="1979613"/>
          </a:xfrm>
          <a:prstGeom prst="rect">
            <a:avLst/>
          </a:prstGeom>
          <a:noFill/>
          <a:ln w="9525">
            <a:noFill/>
            <a:miter lim="800000"/>
            <a:headEnd/>
            <a:tailEnd/>
          </a:ln>
        </p:spPr>
      </p:pic>
      <p:sp>
        <p:nvSpPr>
          <p:cNvPr id="3078" name="WordArt 2"/>
          <p:cNvSpPr>
            <a:spLocks noChangeArrowheads="1" noChangeShapeType="1" noTextEdit="1"/>
          </p:cNvSpPr>
          <p:nvPr/>
        </p:nvSpPr>
        <p:spPr bwMode="auto">
          <a:xfrm>
            <a:off x="1928813" y="333375"/>
            <a:ext cx="5143500" cy="1666875"/>
          </a:xfrm>
          <a:prstGeom prst="rect">
            <a:avLst/>
          </a:prstGeom>
        </p:spPr>
        <p:txBody>
          <a:bodyPr wrap="none" fromWordArt="1">
            <a:prstTxWarp prst="textDeflateBottom">
              <a:avLst>
                <a:gd name="adj" fmla="val 76472"/>
              </a:avLst>
            </a:prstTxWarp>
          </a:bodyPr>
          <a:lstStyle/>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Общественная опасность</a:t>
            </a:r>
          </a:p>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терроризма</a:t>
            </a:r>
          </a:p>
        </p:txBody>
      </p:sp>
      <p:sp>
        <p:nvSpPr>
          <p:cNvPr id="181252" name="Rectangle 4"/>
          <p:cNvSpPr>
            <a:spLocks noGrp="1" noChangeArrowheads="1"/>
          </p:cNvSpPr>
          <p:nvPr>
            <p:ph type="body" sz="half" idx="4294967295"/>
          </p:nvPr>
        </p:nvSpPr>
        <p:spPr>
          <a:xfrm>
            <a:off x="500034" y="1928802"/>
            <a:ext cx="8143875" cy="4643434"/>
          </a:xfrm>
        </p:spPr>
        <p:txBody>
          <a:bodyPr/>
          <a:lstStyle/>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r>
              <a:rPr lang="ru-RU" sz="2000" dirty="0" smtClean="0">
                <a:solidFill>
                  <a:srgbClr val="00B050"/>
                </a:solidFill>
                <a:effectLst>
                  <a:outerShdw blurRad="38100" dist="38100" dir="2700000" algn="tl">
                    <a:srgbClr val="000000"/>
                  </a:outerShdw>
                </a:effectLst>
                <a:latin typeface="Times New Roman" pitchFamily="18" charset="0"/>
                <a:cs typeface="Times New Roman" pitchFamily="18" charset="0"/>
              </a:rPr>
              <a:t>Н</a:t>
            </a:r>
            <a:r>
              <a:rPr lang="ru-RU" sz="2400" dirty="0" smtClean="0">
                <a:solidFill>
                  <a:srgbClr val="66FF33"/>
                </a:solidFill>
                <a:effectLst>
                  <a:outerShdw blurRad="38100" dist="38100" dir="2700000" algn="tl">
                    <a:srgbClr val="000000"/>
                  </a:outerShdw>
                </a:effectLst>
                <a:latin typeface="Times New Roman" pitchFamily="18" charset="0"/>
                <a:cs typeface="Times New Roman" pitchFamily="18" charset="0"/>
              </a:rPr>
              <a:t>а </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рубеже ХХ-ХХ</a:t>
            </a:r>
            <a:r>
              <a:rPr lang="en-US" sz="2400" dirty="0">
                <a:solidFill>
                  <a:srgbClr val="66FF33"/>
                </a:solidFill>
                <a:effectLst>
                  <a:outerShdw blurRad="38100" dist="38100" dir="2700000" algn="tl">
                    <a:srgbClr val="000000"/>
                  </a:outerShdw>
                </a:effectLst>
                <a:latin typeface="Times New Roman" pitchFamily="18" charset="0"/>
                <a:cs typeface="Times New Roman" pitchFamily="18" charset="0"/>
              </a:rPr>
              <a:t>I</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в. терроризм проявил себя на высоко организованном международном уровне. </a:t>
            </a:r>
          </a:p>
          <a:p>
            <a:pPr algn="just" eaLnBrk="1" hangingPunct="1">
              <a:buFont typeface="Wingdings" pitchFamily="2" charset="2"/>
              <a:buNone/>
              <a:defRPr/>
            </a:pP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Масштабные теракты произошли во многих странах:</a:t>
            </a:r>
          </a:p>
          <a:p>
            <a:pPr algn="just" eaLnBrk="1" hangingPunct="1">
              <a:buFont typeface="Wingdings" pitchFamily="2" charset="2"/>
              <a:buNone/>
              <a:defRPr/>
            </a:pP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США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11 сентября 2001 г. (атаки на Всемирный торговый центр и Пентагон, унесшие жизни 2749 и 184 человек соответственно),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Испании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марте 2004 г. (серия взрывов в пригородных электричках Мадрида, в</a:t>
            </a:r>
            <a:r>
              <a:rPr lang="en-US"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результате которых погиб 191 и ранены более 1900 человек),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Великобритании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июле 2005 г. (взрывы в Лондоне, 56 погибших и свыше 800 раненых), теракты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Ираке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Афганистане</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и т.д.</a:t>
            </a:r>
          </a:p>
          <a:p>
            <a:pPr eaLnBrk="1" hangingPunct="1">
              <a:buFont typeface="Wingdings" pitchFamily="2" charset="2"/>
              <a:buNone/>
              <a:defRPr/>
            </a:pPr>
            <a:endParaRPr lang="ru-RU"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2" name="Rectangle 4"/>
          <p:cNvSpPr>
            <a:spLocks noGrp="1" noChangeArrowheads="1"/>
          </p:cNvSpPr>
          <p:nvPr>
            <p:ph type="body" sz="half" idx="4294967295"/>
          </p:nvPr>
        </p:nvSpPr>
        <p:spPr>
          <a:xfrm>
            <a:off x="500063" y="1500174"/>
            <a:ext cx="8643937" cy="5143500"/>
          </a:xfrm>
        </p:spPr>
        <p:txBody>
          <a:bodyPr/>
          <a:lstStyle/>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endParaRPr lang="ru-RU" sz="2400" dirty="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endParaRPr lang="ru-RU" sz="2400" dirty="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dirty="0" smtClean="0">
                <a:effectLst>
                  <a:outerShdw blurRad="38100" dist="38100" dir="2700000" algn="tl">
                    <a:srgbClr val="000000"/>
                  </a:outerShdw>
                </a:effectLst>
                <a:latin typeface="Times New Roman" pitchFamily="18" charset="0"/>
                <a:cs typeface="Times New Roman" pitchFamily="18" charset="0"/>
              </a:rPr>
              <a:t>	</a:t>
            </a:r>
            <a:r>
              <a:rPr lang="ru-RU" sz="2800" dirty="0" smtClean="0">
                <a:effectLst>
                  <a:outerShdw blurRad="38100" dist="38100" dir="2700000" algn="tl">
                    <a:srgbClr val="000000"/>
                  </a:outerShdw>
                </a:effectLst>
                <a:latin typeface="Times New Roman" pitchFamily="18" charset="0"/>
                <a:cs typeface="Times New Roman" pitchFamily="18" charset="0"/>
              </a:rPr>
              <a:t>- массовые захваты заложников,</a:t>
            </a:r>
          </a:p>
          <a:p>
            <a:pPr algn="just" eaLnBrk="1" hangingPunct="1">
              <a:buFont typeface="Wingdings" pitchFamily="2" charset="2"/>
              <a:buNone/>
            </a:pPr>
            <a:r>
              <a:rPr lang="ru-RU" sz="2800" dirty="0" smtClean="0">
                <a:effectLst>
                  <a:outerShdw blurRad="38100" dist="38100" dir="2700000" algn="tl">
                    <a:srgbClr val="000000"/>
                  </a:outerShdw>
                </a:effectLst>
                <a:latin typeface="Times New Roman" pitchFamily="18" charset="0"/>
                <a:cs typeface="Times New Roman" pitchFamily="18" charset="0"/>
              </a:rPr>
              <a:t>	- взрывы жилых домов и взрывы при приведении парадов и других праздников в гг. Буйнакске, Волгодонске, Моздоке, Москве, в городах Чечни, обусловленных активизацией международного терроризма. </a:t>
            </a:r>
          </a:p>
          <a:p>
            <a:pPr algn="just" eaLnBrk="1" hangingPunct="1">
              <a:buFont typeface="Wingdings" pitchFamily="2" charset="2"/>
              <a:buNone/>
            </a:pPr>
            <a:endParaRPr lang="ru-RU" sz="2400" b="1" dirty="0" smtClean="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
        <p:nvSpPr>
          <p:cNvPr id="4099"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pic>
        <p:nvPicPr>
          <p:cNvPr id="8" name="Picture 5" descr="Рисунок77"/>
          <p:cNvPicPr>
            <a:picLocks noChangeAspect="1" noChangeArrowheads="1"/>
          </p:cNvPicPr>
          <p:nvPr/>
        </p:nvPicPr>
        <p:blipFill>
          <a:blip r:embed="rId3"/>
          <a:srcRect/>
          <a:stretch>
            <a:fillRect/>
          </a:stretch>
        </p:blipFill>
        <p:spPr bwMode="auto">
          <a:xfrm>
            <a:off x="179388" y="1989138"/>
            <a:ext cx="1965325" cy="1346200"/>
          </a:xfrm>
          <a:prstGeom prst="rect">
            <a:avLst/>
          </a:prstGeom>
          <a:noFill/>
          <a:ln w="9525">
            <a:noFill/>
            <a:miter lim="800000"/>
            <a:headEnd/>
            <a:tailEnd/>
          </a:ln>
        </p:spPr>
      </p:pic>
      <p:sp>
        <p:nvSpPr>
          <p:cNvPr id="9" name="Заголовок 8"/>
          <p:cNvSpPr>
            <a:spLocks noGrp="1"/>
          </p:cNvSpPr>
          <p:nvPr>
            <p:ph type="title" idx="4294967295"/>
          </p:nvPr>
        </p:nvSpPr>
        <p:spPr>
          <a:xfrm>
            <a:off x="900113" y="404813"/>
            <a:ext cx="7993062" cy="1223962"/>
          </a:xfrm>
        </p:spPr>
        <p:txBody>
          <a:bodyPr/>
          <a:lstStyle/>
          <a:p>
            <a:pPr algn="ctr" eaLnBrk="1" hangingPunct="1"/>
            <a:r>
              <a:rPr lang="ru-RU" sz="3200" smtClean="0">
                <a:solidFill>
                  <a:srgbClr val="FF9900"/>
                </a:solidFill>
                <a:effectLst>
                  <a:outerShdw blurRad="38100" dist="38100" dir="2700000" algn="tl">
                    <a:srgbClr val="000000"/>
                  </a:outerShdw>
                </a:effectLst>
                <a:latin typeface="Times New Roman" pitchFamily="18" charset="0"/>
                <a:cs typeface="Times New Roman" pitchFamily="18" charset="0"/>
              </a:rPr>
              <a:t>Россия также пережила масштабные атаки со стороны международного терроризма:</a:t>
            </a:r>
          </a:p>
        </p:txBody>
      </p:sp>
      <p:pic>
        <p:nvPicPr>
          <p:cNvPr id="4103" name="Picture 12" descr="4"/>
          <p:cNvPicPr>
            <a:picLocks noChangeAspect="1" noChangeArrowheads="1"/>
          </p:cNvPicPr>
          <p:nvPr/>
        </p:nvPicPr>
        <p:blipFill>
          <a:blip r:embed="rId4"/>
          <a:srcRect/>
          <a:stretch>
            <a:fillRect/>
          </a:stretch>
        </p:blipFill>
        <p:spPr bwMode="auto">
          <a:xfrm>
            <a:off x="2268538" y="1989138"/>
            <a:ext cx="1927225" cy="1330325"/>
          </a:xfrm>
          <a:prstGeom prst="rect">
            <a:avLst/>
          </a:prstGeom>
          <a:noFill/>
          <a:ln w="9525">
            <a:noFill/>
            <a:miter lim="800000"/>
            <a:headEnd/>
            <a:tailEnd/>
          </a:ln>
        </p:spPr>
      </p:pic>
      <p:pic>
        <p:nvPicPr>
          <p:cNvPr id="4104" name="Picture 6" descr="обрушение"/>
          <p:cNvPicPr>
            <a:picLocks noChangeAspect="1" noChangeArrowheads="1"/>
          </p:cNvPicPr>
          <p:nvPr/>
        </p:nvPicPr>
        <p:blipFill>
          <a:blip r:embed="rId5"/>
          <a:srcRect/>
          <a:stretch>
            <a:fillRect/>
          </a:stretch>
        </p:blipFill>
        <p:spPr bwMode="auto">
          <a:xfrm>
            <a:off x="4356100" y="1989138"/>
            <a:ext cx="925513" cy="1284287"/>
          </a:xfrm>
          <a:prstGeom prst="rect">
            <a:avLst/>
          </a:prstGeom>
          <a:noFill/>
          <a:ln w="22225">
            <a:solidFill>
              <a:schemeClr val="tx1"/>
            </a:solidFill>
            <a:miter lim="800000"/>
            <a:headEnd/>
            <a:tailEnd/>
          </a:ln>
        </p:spPr>
      </p:pic>
      <p:pic>
        <p:nvPicPr>
          <p:cNvPr id="4105" name="Picture 7" descr="обрушение2"/>
          <p:cNvPicPr>
            <a:picLocks noChangeAspect="1" noChangeArrowheads="1"/>
          </p:cNvPicPr>
          <p:nvPr/>
        </p:nvPicPr>
        <p:blipFill>
          <a:blip r:embed="rId6"/>
          <a:srcRect/>
          <a:stretch>
            <a:fillRect/>
          </a:stretch>
        </p:blipFill>
        <p:spPr bwMode="auto">
          <a:xfrm>
            <a:off x="5508625" y="1989138"/>
            <a:ext cx="1731963" cy="1300162"/>
          </a:xfrm>
          <a:prstGeom prst="rect">
            <a:avLst/>
          </a:prstGeom>
          <a:noFill/>
          <a:ln w="22225">
            <a:solidFill>
              <a:schemeClr val="tx1"/>
            </a:solidFill>
            <a:miter lim="800000"/>
            <a:headEnd/>
            <a:tailEnd/>
          </a:ln>
        </p:spPr>
      </p:pic>
      <p:pic>
        <p:nvPicPr>
          <p:cNvPr id="4106" name="Picture 10" descr="bes102d_rtridsp_2_russiaschool-vi"/>
          <p:cNvPicPr>
            <a:picLocks noChangeAspect="1" noChangeArrowheads="1"/>
          </p:cNvPicPr>
          <p:nvPr/>
        </p:nvPicPr>
        <p:blipFill>
          <a:blip r:embed="rId7"/>
          <a:srcRect/>
          <a:stretch>
            <a:fillRect/>
          </a:stretch>
        </p:blipFill>
        <p:spPr bwMode="auto">
          <a:xfrm>
            <a:off x="7451725" y="1989138"/>
            <a:ext cx="1584325" cy="1296987"/>
          </a:xfrm>
          <a:prstGeom prst="rect">
            <a:avLst/>
          </a:prstGeom>
          <a:noFill/>
          <a:ln w="9525">
            <a:noFill/>
            <a:miter lim="800000"/>
            <a:headEnd/>
            <a:tailEnd/>
          </a:ln>
        </p:spPr>
      </p:pic>
    </p:spTree>
    <p:custDataLst>
      <p:tags r:id="rId1"/>
    </p:custData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descr="C:\Documents and Settings\Оля\Мои документы\Кафедра\Оформление кабинета и презентации\картинки для стендов\beslanne.jpg"/>
          <p:cNvPicPr>
            <a:picLocks noChangeAspect="1" noChangeArrowheads="1"/>
          </p:cNvPicPr>
          <p:nvPr/>
        </p:nvPicPr>
        <p:blipFill>
          <a:blip r:embed="rId3"/>
          <a:srcRect/>
          <a:stretch>
            <a:fillRect/>
          </a:stretch>
        </p:blipFill>
        <p:spPr bwMode="auto">
          <a:xfrm>
            <a:off x="6143625" y="4429125"/>
            <a:ext cx="2752725" cy="1876425"/>
          </a:xfrm>
          <a:prstGeom prst="rect">
            <a:avLst/>
          </a:prstGeom>
          <a:noFill/>
          <a:ln w="9525">
            <a:noFill/>
            <a:miter lim="800000"/>
            <a:headEnd/>
            <a:tailEnd/>
          </a:ln>
        </p:spPr>
      </p:pic>
      <p:pic>
        <p:nvPicPr>
          <p:cNvPr id="5123" name="Picture 7" descr="1"/>
          <p:cNvPicPr>
            <a:picLocks noChangeAspect="1" noChangeArrowheads="1"/>
          </p:cNvPicPr>
          <p:nvPr/>
        </p:nvPicPr>
        <p:blipFill>
          <a:blip r:embed="rId4"/>
          <a:srcRect/>
          <a:stretch>
            <a:fillRect/>
          </a:stretch>
        </p:blipFill>
        <p:spPr bwMode="auto">
          <a:xfrm>
            <a:off x="3214688" y="4500563"/>
            <a:ext cx="2716212" cy="1901825"/>
          </a:xfrm>
          <a:prstGeom prst="rect">
            <a:avLst/>
          </a:prstGeom>
          <a:noFill/>
          <a:ln w="22225">
            <a:solidFill>
              <a:schemeClr val="tx1"/>
            </a:solidFill>
            <a:miter lim="800000"/>
            <a:headEnd/>
            <a:tailEnd/>
          </a:ln>
        </p:spPr>
      </p:pic>
      <p:pic>
        <p:nvPicPr>
          <p:cNvPr id="5124" name="Picture 3" descr="C:\Documents and Settings\Оля\Мои документы\Кафедра\Оформление кабинета и презентации\картинки для стендов\99121.jpg"/>
          <p:cNvPicPr>
            <a:picLocks noChangeAspect="1" noChangeArrowheads="1"/>
          </p:cNvPicPr>
          <p:nvPr/>
        </p:nvPicPr>
        <p:blipFill>
          <a:blip r:embed="rId5"/>
          <a:srcRect/>
          <a:stretch>
            <a:fillRect/>
          </a:stretch>
        </p:blipFill>
        <p:spPr bwMode="auto">
          <a:xfrm>
            <a:off x="285750" y="4500563"/>
            <a:ext cx="2786063" cy="1960562"/>
          </a:xfrm>
          <a:prstGeom prst="rect">
            <a:avLst/>
          </a:prstGeom>
          <a:noFill/>
          <a:ln w="9525">
            <a:noFill/>
            <a:miter lim="800000"/>
            <a:headEnd/>
            <a:tailEnd/>
          </a:ln>
        </p:spPr>
      </p:pic>
      <p:pic>
        <p:nvPicPr>
          <p:cNvPr id="5125" name="Picture 5" descr="09"/>
          <p:cNvPicPr>
            <a:picLocks noChangeAspect="1" noChangeArrowheads="1"/>
          </p:cNvPicPr>
          <p:nvPr/>
        </p:nvPicPr>
        <p:blipFill>
          <a:blip r:embed="rId6"/>
          <a:srcRect/>
          <a:stretch>
            <a:fillRect/>
          </a:stretch>
        </p:blipFill>
        <p:spPr bwMode="auto">
          <a:xfrm>
            <a:off x="4500563" y="2286000"/>
            <a:ext cx="2836862" cy="2000250"/>
          </a:xfrm>
          <a:prstGeom prst="rect">
            <a:avLst/>
          </a:prstGeom>
          <a:noFill/>
          <a:ln w="22225">
            <a:solidFill>
              <a:schemeClr val="tx1"/>
            </a:solidFill>
            <a:miter lim="800000"/>
            <a:headEnd/>
            <a:tailEnd/>
          </a:ln>
        </p:spPr>
      </p:pic>
      <p:pic>
        <p:nvPicPr>
          <p:cNvPr id="5126" name="Picture 2" descr="C:\Documents and Settings\Оля\Мои документы\Кафедра\Оформление кабинета и презентации\картинки для стендов\sky34.jpg"/>
          <p:cNvPicPr>
            <a:picLocks noChangeAspect="1" noChangeArrowheads="1"/>
          </p:cNvPicPr>
          <p:nvPr/>
        </p:nvPicPr>
        <p:blipFill>
          <a:blip r:embed="rId7"/>
          <a:srcRect/>
          <a:stretch>
            <a:fillRect/>
          </a:stretch>
        </p:blipFill>
        <p:spPr bwMode="auto">
          <a:xfrm>
            <a:off x="1643063" y="2286000"/>
            <a:ext cx="2674937" cy="2017713"/>
          </a:xfrm>
          <a:prstGeom prst="rect">
            <a:avLst/>
          </a:prstGeom>
          <a:noFill/>
          <a:ln w="9525">
            <a:noFill/>
            <a:miter lim="800000"/>
            <a:headEnd/>
            <a:tailEnd/>
          </a:ln>
        </p:spPr>
      </p:pic>
      <p:sp>
        <p:nvSpPr>
          <p:cNvPr id="5128"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sp>
        <p:nvSpPr>
          <p:cNvPr id="181253" name="Rectangle 5"/>
          <p:cNvSpPr>
            <a:spLocks noGrp="1" noChangeArrowheads="1"/>
          </p:cNvSpPr>
          <p:nvPr>
            <p:ph type="body" sz="half" idx="4294967295"/>
          </p:nvPr>
        </p:nvSpPr>
        <p:spPr>
          <a:xfrm>
            <a:off x="8358188" y="6286500"/>
            <a:ext cx="252412" cy="214313"/>
          </a:xfrm>
        </p:spPr>
        <p:txBody>
          <a:bodyPr/>
          <a:lstStyle/>
          <a:p>
            <a:pPr eaLnBrk="1" hangingPunct="1">
              <a:defRPr/>
            </a:pPr>
            <a:endParaRPr lang="ru-RU" sz="2000" b="1" dirty="0">
              <a:solidFill>
                <a:srgbClr val="008000"/>
              </a:solidFill>
              <a:effectLst>
                <a:outerShdw blurRad="38100" dist="38100" dir="2700000" algn="tl">
                  <a:srgbClr val="000000"/>
                </a:outerShdw>
              </a:effectLst>
              <a:latin typeface="Impact" pitchFamily="34" charset="0"/>
            </a:endParaRPr>
          </a:p>
        </p:txBody>
      </p:sp>
      <p:sp>
        <p:nvSpPr>
          <p:cNvPr id="5131" name="Rectangle 1"/>
          <p:cNvSpPr>
            <a:spLocks noGrp="1" noChangeArrowheads="1"/>
          </p:cNvSpPr>
          <p:nvPr>
            <p:ph type="body" sz="half" idx="4294967295"/>
          </p:nvPr>
        </p:nvSpPr>
        <p:spPr>
          <a:xfrm>
            <a:off x="1071538" y="571480"/>
            <a:ext cx="7858125" cy="954087"/>
          </a:xfrm>
        </p:spPr>
        <p:txBody>
          <a:bodyPr anchor="ctr">
            <a:spAutoFit/>
          </a:bodyPr>
          <a:lstStyle/>
          <a:p>
            <a:pPr marL="0" indent="449263" algn="ctr" eaLnBrk="1" hangingPunct="1">
              <a:spcBef>
                <a:spcPct val="0"/>
              </a:spcBef>
              <a:buClrTx/>
              <a:buSzTx/>
              <a:buFontTx/>
              <a:buNone/>
            </a:pPr>
            <a:r>
              <a:rPr lang="ru-RU" sz="2800" i="1" dirty="0" smtClean="0">
                <a:solidFill>
                  <a:srgbClr val="99C2FF"/>
                </a:solidFill>
                <a:latin typeface="Times New Roman" pitchFamily="18" charset="0"/>
                <a:cs typeface="Times New Roman" pitchFamily="18" charset="0"/>
              </a:rPr>
              <a:t>1 по 3 сентября 2004 г. </a:t>
            </a:r>
            <a:r>
              <a:rPr lang="ru-RU" sz="2800" dirty="0" smtClean="0">
                <a:solidFill>
                  <a:srgbClr val="99C2FF"/>
                </a:solidFill>
                <a:latin typeface="Times New Roman" pitchFamily="18" charset="0"/>
                <a:cs typeface="Times New Roman" pitchFamily="18" charset="0"/>
              </a:rPr>
              <a:t>пострадали </a:t>
            </a:r>
            <a:r>
              <a:rPr lang="ru-RU" sz="2800" b="1" dirty="0" smtClean="0">
                <a:solidFill>
                  <a:srgbClr val="99C2FF"/>
                </a:solidFill>
                <a:latin typeface="Times New Roman" pitchFamily="18" charset="0"/>
                <a:cs typeface="Times New Roman" pitchFamily="18" charset="0"/>
              </a:rPr>
              <a:t>более 1000 детей и их родителей</a:t>
            </a:r>
            <a:r>
              <a:rPr lang="ru-RU" sz="2800" dirty="0" smtClean="0">
                <a:solidFill>
                  <a:srgbClr val="99C2FF"/>
                </a:solidFill>
                <a:latin typeface="Times New Roman" pitchFamily="18" charset="0"/>
                <a:cs typeface="Times New Roman" pitchFamily="18" charset="0"/>
              </a:rPr>
              <a:t>.</a:t>
            </a:r>
            <a:endParaRPr lang="ru-RU" sz="2800" dirty="0" smtClean="0">
              <a:solidFill>
                <a:srgbClr val="99C2FF"/>
              </a:solidFill>
              <a:latin typeface="Arial" charset="0"/>
            </a:endParaRPr>
          </a:p>
        </p:txBody>
      </p:sp>
    </p:spTree>
    <p:custDataLst>
      <p:tags r:id="rId1"/>
    </p:custData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928662" y="357166"/>
            <a:ext cx="7643813" cy="2838450"/>
          </a:xfrm>
        </p:spPr>
        <p:txBody>
          <a:bodyPr/>
          <a:lstStyle/>
          <a:p>
            <a:pPr algn="just" eaLnBrk="1" hangingPunct="1"/>
            <a:r>
              <a:rPr lang="ru-RU" sz="2800" dirty="0" smtClean="0">
                <a:effectLst>
                  <a:outerShdw blurRad="38100" dist="38100" dir="2700000" algn="tl">
                    <a:srgbClr val="000000"/>
                  </a:outerShdw>
                </a:effectLst>
                <a:latin typeface="Times New Roman" pitchFamily="18" charset="0"/>
                <a:cs typeface="Times New Roman" pitchFamily="18" charset="0"/>
              </a:rPr>
              <a:t>	</a:t>
            </a:r>
            <a:br>
              <a:rPr lang="ru-RU" sz="2800" dirty="0" smtClean="0">
                <a:effectLst>
                  <a:outerShdw blurRad="38100" dist="38100" dir="2700000" algn="tl">
                    <a:srgbClr val="000000"/>
                  </a:outerShdw>
                </a:effectLst>
                <a:latin typeface="Times New Roman" pitchFamily="18" charset="0"/>
                <a:cs typeface="Times New Roman" pitchFamily="18" charset="0"/>
              </a:rPr>
            </a:br>
            <a:r>
              <a:rPr lang="ru-RU" sz="2800" dirty="0" smtClean="0">
                <a:effectLst>
                  <a:outerShdw blurRad="38100" dist="38100" dir="2700000" algn="tl">
                    <a:srgbClr val="000000"/>
                  </a:outerShdw>
                </a:effectLst>
                <a:latin typeface="Times New Roman" pitchFamily="18" charset="0"/>
                <a:cs typeface="Times New Roman" pitchFamily="18" charset="0"/>
              </a:rPr>
              <a:t>	</a:t>
            </a:r>
            <a:r>
              <a:rPr lang="ru-RU" sz="2800" i="1" dirty="0" smtClean="0">
                <a:effectLst>
                  <a:outerShdw blurRad="38100" dist="38100" dir="2700000" algn="tl">
                    <a:srgbClr val="000000"/>
                  </a:outerShdw>
                </a:effectLst>
                <a:latin typeface="Times New Roman" pitchFamily="18" charset="0"/>
                <a:cs typeface="Times New Roman" pitchFamily="18" charset="0"/>
              </a:rPr>
              <a:t>Сегодня угроза преступлений террористического характера в России не спадает.</a:t>
            </a:r>
            <a:r>
              <a:rPr lang="ru-RU" sz="2800" dirty="0" smtClean="0">
                <a:effectLst>
                  <a:outerShdw blurRad="38100" dist="38100" dir="2700000" algn="tl">
                    <a:srgbClr val="000000"/>
                  </a:outerShdw>
                </a:effectLst>
                <a:latin typeface="Times New Roman" pitchFamily="18" charset="0"/>
                <a:cs typeface="Times New Roman" pitchFamily="18" charset="0"/>
              </a:rPr>
              <a:t> Так, в</a:t>
            </a:r>
            <a:r>
              <a:rPr lang="ru-RU" sz="2800" u="sng" dirty="0" smtClean="0">
                <a:effectLst>
                  <a:outerShdw blurRad="38100" dist="38100" dir="2700000" algn="tl">
                    <a:srgbClr val="000000"/>
                  </a:outerShdw>
                </a:effectLst>
                <a:latin typeface="Times New Roman" pitchFamily="18" charset="0"/>
                <a:cs typeface="Times New Roman" pitchFamily="18" charset="0"/>
              </a:rPr>
              <a:t>зрывы в московском метро в 2010 гг.</a:t>
            </a:r>
            <a:r>
              <a:rPr lang="ru-RU" sz="2800" dirty="0" smtClean="0">
                <a:effectLst>
                  <a:outerShdw blurRad="38100" dist="38100" dir="2700000" algn="tl">
                    <a:srgbClr val="000000"/>
                  </a:outerShdw>
                </a:effectLst>
                <a:latin typeface="Times New Roman" pitchFamily="18" charset="0"/>
                <a:cs typeface="Times New Roman" pitchFamily="18" charset="0"/>
              </a:rPr>
              <a:t> заставили вновь осознать, что действия террористов всегда неожиданны и все больше нацелены на мирное население. </a:t>
            </a:r>
            <a:br>
              <a:rPr lang="ru-RU" sz="2800" dirty="0" smtClean="0">
                <a:effectLst>
                  <a:outerShdw blurRad="38100" dist="38100" dir="2700000" algn="tl">
                    <a:srgbClr val="000000"/>
                  </a:outerShdw>
                </a:effectLst>
                <a:latin typeface="Times New Roman" pitchFamily="18" charset="0"/>
                <a:cs typeface="Times New Roman" pitchFamily="18" charset="0"/>
              </a:rPr>
            </a:br>
            <a:endParaRPr lang="ru-RU" sz="2800" dirty="0" smtClean="0">
              <a:effectLst>
                <a:outerShdw blurRad="38100" dist="38100" dir="2700000" algn="tl">
                  <a:srgbClr val="000000"/>
                </a:outerShdw>
              </a:effectLst>
            </a:endParaRPr>
          </a:p>
        </p:txBody>
      </p:sp>
      <p:pic>
        <p:nvPicPr>
          <p:cNvPr id="7" name="Picture 6" descr="Рисунок78"/>
          <p:cNvPicPr>
            <a:picLocks noChangeAspect="1" noChangeArrowheads="1"/>
          </p:cNvPicPr>
          <p:nvPr/>
        </p:nvPicPr>
        <p:blipFill>
          <a:blip r:embed="rId2"/>
          <a:srcRect/>
          <a:stretch>
            <a:fillRect/>
          </a:stretch>
        </p:blipFill>
        <p:spPr bwMode="auto">
          <a:xfrm>
            <a:off x="2214546" y="3214686"/>
            <a:ext cx="4784725" cy="3278188"/>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Documents and Settings\Оля\Мои документы\Кафедра\Оформление кабинета и презентации\картинки для стендов\secret-police-8-big.jpg"/>
          <p:cNvPicPr>
            <a:picLocks noChangeAspect="1" noChangeArrowheads="1"/>
          </p:cNvPicPr>
          <p:nvPr/>
        </p:nvPicPr>
        <p:blipFill>
          <a:blip r:embed="rId3"/>
          <a:srcRect/>
          <a:stretch>
            <a:fillRect/>
          </a:stretch>
        </p:blipFill>
        <p:spPr bwMode="auto">
          <a:xfrm>
            <a:off x="7715272" y="5826125"/>
            <a:ext cx="1341438" cy="1031875"/>
          </a:xfrm>
          <a:prstGeom prst="rect">
            <a:avLst/>
          </a:prstGeom>
          <a:noFill/>
          <a:ln w="9525">
            <a:noFill/>
            <a:miter lim="800000"/>
            <a:headEnd/>
            <a:tailEnd/>
          </a:ln>
        </p:spPr>
      </p:pic>
      <p:sp>
        <p:nvSpPr>
          <p:cNvPr id="211971" name="Rectangle 3"/>
          <p:cNvSpPr>
            <a:spLocks noGrp="1" noChangeArrowheads="1"/>
          </p:cNvSpPr>
          <p:nvPr>
            <p:ph type="body" idx="4294967295"/>
          </p:nvPr>
        </p:nvSpPr>
        <p:spPr>
          <a:xfrm>
            <a:off x="0" y="1771675"/>
            <a:ext cx="9144000" cy="4943473"/>
          </a:xfrm>
        </p:spPr>
        <p:txBody>
          <a:bodyPr/>
          <a:lstStyle/>
          <a:p>
            <a:pPr lvl="1" algn="just" eaLnBrk="1" hangingPunct="1">
              <a:lnSpc>
                <a:spcPct val="80000"/>
              </a:lnSpc>
              <a:buFontTx/>
              <a:buNone/>
            </a:pPr>
            <a:r>
              <a:rPr lang="ru-RU" sz="1000" b="1" dirty="0" smtClean="0">
                <a:solidFill>
                  <a:srgbClr val="FF00FF"/>
                </a:solidFill>
                <a:effectLst>
                  <a:outerShdw blurRad="38100" dist="38100" dir="2700000" algn="tl">
                    <a:srgbClr val="000000"/>
                  </a:outerShdw>
                </a:effectLst>
                <a:latin typeface="Calibri" pitchFamily="34" charset="0"/>
                <a:cs typeface="Calibri" pitchFamily="34" charset="0"/>
              </a:rPr>
              <a:t>		</a:t>
            </a:r>
          </a:p>
          <a:p>
            <a:pPr eaLnBrk="1" hangingPunct="1">
              <a:lnSpc>
                <a:spcPct val="80000"/>
              </a:lnSpc>
              <a:buFont typeface="Wingdings" pitchFamily="2" charset="2"/>
              <a:buNone/>
            </a:pPr>
            <a:r>
              <a:rPr lang="ru-RU" sz="2800" dirty="0" smtClean="0">
                <a:solidFill>
                  <a:schemeClr val="tx2"/>
                </a:solidFill>
                <a:effectLst>
                  <a:outerShdw blurRad="38100" dist="38100" dir="2700000" algn="tl">
                    <a:srgbClr val="000000"/>
                  </a:outerShdw>
                </a:effectLst>
                <a:latin typeface="Calibri" pitchFamily="34" charset="0"/>
                <a:cs typeface="Calibri" pitchFamily="34" charset="0"/>
              </a:rPr>
              <a:t>- это деятельность органов государственной власти и органов местного самоуправления по предупреждению терроризма и экстремизма, в том числе по выявлению и последующему устранению причин и условий, способствующих совершению преступлений террористического характера и экстремистской направленности (профилактика); выявлению лиц, склонных к их совершению, пресечению террористической и экстремистской деятельности конкретных лиц и организаций, раскрытию и расследованию преступлений и правонарушений, связанных с ними; а также минимизации и (или) ликвидации последствий их проявления.</a:t>
            </a:r>
          </a:p>
          <a:p>
            <a:pPr algn="just" eaLnBrk="1" hangingPunct="1">
              <a:lnSpc>
                <a:spcPct val="80000"/>
              </a:lnSpc>
              <a:buFont typeface="Wingdings" pitchFamily="2" charset="2"/>
              <a:buNone/>
            </a:pPr>
            <a:r>
              <a:rPr lang="ru-RU" sz="1800" b="1" dirty="0" smtClean="0">
                <a:solidFill>
                  <a:srgbClr val="FFFF00"/>
                </a:solidFill>
                <a:effectLst>
                  <a:outerShdw blurRad="38100" dist="38100" dir="2700000" algn="tl">
                    <a:srgbClr val="000000"/>
                  </a:outerShdw>
                </a:effectLst>
                <a:latin typeface="Calibri" pitchFamily="34" charset="0"/>
                <a:cs typeface="Calibri" pitchFamily="34" charset="0"/>
              </a:rPr>
              <a:t>	</a:t>
            </a:r>
            <a:r>
              <a:rPr lang="ru-RU" sz="1400" b="1" dirty="0" smtClean="0">
                <a:solidFill>
                  <a:srgbClr val="FFFF00"/>
                </a:solidFill>
                <a:effectLst>
                  <a:outerShdw blurRad="38100" dist="38100" dir="2700000" algn="tl">
                    <a:srgbClr val="000000"/>
                  </a:outerShdw>
                </a:effectLst>
                <a:latin typeface="Calibri" pitchFamily="34" charset="0"/>
                <a:cs typeface="Calibri" pitchFamily="34" charset="0"/>
              </a:rPr>
              <a:t>	</a:t>
            </a:r>
            <a:endParaRPr lang="ru-RU" sz="1000" dirty="0" smtClean="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7" name="Заголовок 6"/>
          <p:cNvSpPr>
            <a:spLocks noGrp="1"/>
          </p:cNvSpPr>
          <p:nvPr>
            <p:ph type="title" idx="4294967295"/>
          </p:nvPr>
        </p:nvSpPr>
        <p:spPr>
          <a:xfrm>
            <a:off x="3214678" y="357166"/>
            <a:ext cx="5929322" cy="1285860"/>
          </a:xfrm>
        </p:spPr>
        <p:txBody>
          <a:bodyPr/>
          <a:lstStyle/>
          <a:p>
            <a:pPr algn="ctr" eaLnBrk="1" hangingPunct="1"/>
            <a:r>
              <a:rPr lang="ru-RU" sz="3200" dirty="0" smtClean="0">
                <a:effectLst>
                  <a:outerShdw blurRad="38100" dist="38100" dir="2700000" algn="tl">
                    <a:srgbClr val="000000"/>
                  </a:outerShdw>
                </a:effectLst>
                <a:latin typeface="Calibri" pitchFamily="34" charset="0"/>
                <a:cs typeface="Calibri" pitchFamily="34" charset="0"/>
              </a:rPr>
              <a:t>ПРОТИВОДЕЙСТВИЕ ТЕРРОРИЗМУ</a:t>
            </a:r>
            <a:br>
              <a:rPr lang="ru-RU" sz="3200" dirty="0" smtClean="0">
                <a:effectLst>
                  <a:outerShdw blurRad="38100" dist="38100" dir="2700000" algn="tl">
                    <a:srgbClr val="000000"/>
                  </a:outerShdw>
                </a:effectLst>
                <a:latin typeface="Calibri" pitchFamily="34" charset="0"/>
                <a:cs typeface="Calibri" pitchFamily="34" charset="0"/>
              </a:rPr>
            </a:br>
            <a:r>
              <a:rPr lang="ru-RU" sz="3200" dirty="0" smtClean="0">
                <a:effectLst>
                  <a:outerShdw blurRad="38100" dist="38100" dir="2700000" algn="tl">
                    <a:srgbClr val="000000"/>
                  </a:outerShdw>
                </a:effectLst>
                <a:latin typeface="Calibri" pitchFamily="34" charset="0"/>
                <a:cs typeface="Calibri" pitchFamily="34" charset="0"/>
              </a:rPr>
              <a:t>И ЭКСТРЕМИЗМУ</a:t>
            </a:r>
          </a:p>
        </p:txBody>
      </p:sp>
      <p:pic>
        <p:nvPicPr>
          <p:cNvPr id="31751" name="Picture 9" descr="C:\Documents and Settings\Оля\Мои документы\Кафедра\Оформление кабинета и презентации\картинки для стендов\274.jpg"/>
          <p:cNvPicPr>
            <a:picLocks noChangeAspect="1" noChangeArrowheads="1"/>
          </p:cNvPicPr>
          <p:nvPr/>
        </p:nvPicPr>
        <p:blipFill>
          <a:blip r:embed="rId4"/>
          <a:srcRect/>
          <a:stretch>
            <a:fillRect/>
          </a:stretch>
        </p:blipFill>
        <p:spPr bwMode="auto">
          <a:xfrm>
            <a:off x="11834813" y="-2305050"/>
            <a:ext cx="2881312" cy="23050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000100" y="142852"/>
            <a:ext cx="2305032" cy="1728774"/>
          </a:xfrm>
          <a:prstGeom prst="rect">
            <a:avLst/>
          </a:prstGeom>
          <a:noFill/>
          <a:ln w="9525">
            <a:noFill/>
            <a:miter lim="800000"/>
            <a:headEnd/>
            <a:tailEnd/>
          </a:ln>
          <a:effectLst/>
        </p:spPr>
      </p:pic>
    </p:spTree>
    <p:custDataLst>
      <p:tags r:id="rId1"/>
    </p:custData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Documents and Settings\Оля\Мои документы\Кафедра\Оформление кабинета и презентации\картинки для стендов\169747&amp;forumfullimg~general~1174896600174~1174914433243.JPG"/>
          <p:cNvPicPr>
            <a:picLocks noChangeAspect="1" noChangeArrowheads="1"/>
          </p:cNvPicPr>
          <p:nvPr/>
        </p:nvPicPr>
        <p:blipFill>
          <a:blip r:embed="rId3"/>
          <a:srcRect/>
          <a:stretch>
            <a:fillRect/>
          </a:stretch>
        </p:blipFill>
        <p:spPr bwMode="auto">
          <a:xfrm>
            <a:off x="4716463" y="3787775"/>
            <a:ext cx="4202112" cy="3070225"/>
          </a:xfrm>
          <a:prstGeom prst="rect">
            <a:avLst/>
          </a:prstGeom>
          <a:noFill/>
          <a:ln w="9525">
            <a:noFill/>
            <a:miter lim="800000"/>
            <a:headEnd/>
            <a:tailEnd/>
          </a:ln>
        </p:spPr>
      </p:pic>
      <p:sp>
        <p:nvSpPr>
          <p:cNvPr id="33795"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20" y="0"/>
            <a:ext cx="8643938" cy="6357982"/>
          </a:xfrm>
        </p:spPr>
        <p:txBody>
          <a:bodyPr/>
          <a:lstStyle/>
          <a:p>
            <a:pPr marL="990600" lvl="1" indent="-533400" algn="just" eaLnBrk="1" hangingPunct="1">
              <a:lnSpc>
                <a:spcPct val="80000"/>
              </a:lnSpc>
              <a:buFontTx/>
              <a:buNone/>
            </a:pPr>
            <a:r>
              <a:rPr lang="ru-RU" sz="16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p>
          <a:p>
            <a:pPr marL="990600" lvl="1" indent="-533400" algn="ctr" eaLnBrk="1" hangingPunct="1">
              <a:lnSpc>
                <a:spcPct val="80000"/>
              </a:lnSpc>
              <a:buFontTx/>
              <a:buNone/>
            </a:pPr>
            <a:r>
              <a:rPr lang="ru-RU" sz="16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outerShdw>
                </a:effectLst>
                <a:latin typeface="Times New Roman" pitchFamily="18" charset="0"/>
                <a:cs typeface="Times New Roman" pitchFamily="18" charset="0"/>
              </a:rPr>
              <a:t>ОСНОВНЫЕ ПРИНЦИПЫ ПРОТИВОДЕЙСТВИЯ ТЕРРОРИЗМУ</a:t>
            </a:r>
          </a:p>
          <a:p>
            <a:pPr marL="990600" lvl="1" indent="-533400" algn="ctr" eaLnBrk="1" hangingPunct="1">
              <a:lnSpc>
                <a:spcPct val="80000"/>
              </a:lnSpc>
              <a:buFontTx/>
              <a:buNone/>
            </a:pPr>
            <a:r>
              <a:rPr lang="ru-RU" b="1" dirty="0" smtClean="0">
                <a:solidFill>
                  <a:srgbClr val="FF0000"/>
                </a:solidFill>
                <a:effectLst>
                  <a:outerShdw blurRad="38100" dist="38100" dir="2700000" algn="tl">
                    <a:srgbClr val="000000"/>
                  </a:outerShdw>
                </a:effectLst>
                <a:latin typeface="Times New Roman" pitchFamily="18" charset="0"/>
                <a:cs typeface="Times New Roman" pitchFamily="18" charset="0"/>
              </a:rPr>
              <a:t>И ЭКСТРЕМИЗМУ</a:t>
            </a:r>
          </a:p>
          <a:p>
            <a:pPr marL="533400" lvl="1" indent="-533400" eaLnBrk="1" hangingPunct="1">
              <a:lnSpc>
                <a:spcPct val="80000"/>
              </a:lnSpc>
              <a:buFontTx/>
              <a:buNone/>
            </a:pPr>
            <a:endParaRPr lang="ru-RU" sz="1800" b="1" dirty="0" smtClean="0">
              <a:effectLst>
                <a:outerShdw blurRad="38100" dist="38100" dir="2700000" algn="tl">
                  <a:srgbClr val="000000"/>
                </a:outerShdw>
              </a:effectLst>
              <a:latin typeface="Times New Roman" pitchFamily="18" charset="0"/>
              <a:cs typeface="Times New Roman" pitchFamily="18" charset="0"/>
            </a:endParaRPr>
          </a:p>
          <a:p>
            <a:pPr marL="533400" lvl="1" indent="-533400" eaLnBrk="1" hangingPunct="1">
              <a:lnSpc>
                <a:spcPct val="80000"/>
              </a:lnSpc>
              <a:buFontTx/>
              <a:buNone/>
            </a:pPr>
            <a:r>
              <a:rPr lang="ru-RU" sz="1800" b="1" dirty="0" smtClean="0">
                <a:effectLst>
                  <a:outerShdw blurRad="38100" dist="38100" dir="2700000" algn="tl">
                    <a:srgbClr val="000000"/>
                  </a:outerShdw>
                </a:effectLst>
                <a:latin typeface="Times New Roman" pitchFamily="18" charset="0"/>
                <a:cs typeface="Times New Roman" pitchFamily="18" charset="0"/>
              </a:rPr>
              <a:t>1) обеспечение прав и свобод человека и гражданина;</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2) законность;</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3) неотвратимость наказания;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4) комплексное использование политических, информационно-пропагандистских, социально-экономических, правовых, специальных и иных мер противодействия терроризму и экстремизму;</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5) приоритет мер предупреждения;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6) конфиденциальность сведений;</a:t>
            </a:r>
          </a:p>
          <a:p>
            <a:pPr marL="609600" indent="-609600" algn="just" eaLnBrk="1" hangingPunct="1">
              <a:buFont typeface="Wingdings" pitchFamily="2" charset="2"/>
              <a:buAutoNum type="arabicParenR" startAt="7"/>
            </a:pPr>
            <a:r>
              <a:rPr lang="ru-RU" sz="2000" b="1" dirty="0" smtClean="0">
                <a:effectLst>
                  <a:outerShdw blurRad="38100" dist="38100" dir="2700000" algn="tl">
                    <a:srgbClr val="000000"/>
                  </a:outerShdw>
                </a:effectLst>
                <a:latin typeface="Times New Roman" pitchFamily="18" charset="0"/>
                <a:cs typeface="Times New Roman" pitchFamily="18" charset="0"/>
              </a:rPr>
              <a:t>Минимизация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и (или) ликвидация последствий;</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8) соразмерность мер</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противодействия степени</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общественной опасности. </a:t>
            </a:r>
          </a:p>
          <a:p>
            <a:pPr marL="609600" indent="-609600" algn="just" eaLnBrk="1" hangingPunct="1">
              <a:buFont typeface="Wingdings" pitchFamily="2" charset="2"/>
              <a:buNone/>
            </a:pPr>
            <a:endParaRPr lang="ru-RU" sz="2000" b="1" dirty="0" smtClean="0">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1928802"/>
            <a:ext cx="79296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Противодействие терроризму не только задача специальных служб. Они будут бессильны, если это противодействие не будет оказываться обществом, каждым гражданином нашей великой страны. Для этого не надо быть суперменом. Обычная житейская смекалка и внимание являются одним из самых эффективных видов противодействия террору.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989826" y="102236"/>
            <a:ext cx="2214578" cy="16349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5984" y="0"/>
            <a:ext cx="6929486"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smtClean="0">
                <a:latin typeface="Calibri" pitchFamily="34" charset="0"/>
                <a:cs typeface="Calibri" pitchFamily="34" charset="0"/>
              </a:rPr>
              <a:t>Взрывы домов в ряде городов России показали, что только наша беспечность и безразличие позволила свершиться этим страшным происшествиям. Ведь на глазах жильцов в подвалы завозились мешки с компонентами взрывчатых веществ под видом сахара и других продуктов. Проще простого, увидев такое действие, позвонить в полицию по телефону 102, вам будут благодарны сотрудники специальных служб. Легче проверить, чем потом разбирать завалы и видеть горе людей.</a:t>
            </a:r>
            <a:endParaRPr lang="uk-UA" sz="3200" dirty="0">
              <a:latin typeface="Calibri" pitchFamily="34" charset="0"/>
              <a:cs typeface="Calibri" pitchFamily="34" charset="0"/>
            </a:endParaRPr>
          </a:p>
        </p:txBody>
      </p:sp>
      <p:pic>
        <p:nvPicPr>
          <p:cNvPr id="7171" name="Picture 3"/>
          <p:cNvPicPr>
            <a:picLocks noChangeAspect="1" noChangeArrowheads="1"/>
          </p:cNvPicPr>
          <p:nvPr/>
        </p:nvPicPr>
        <p:blipFill>
          <a:blip r:embed="rId2"/>
          <a:srcRect l="19950" r="33723"/>
          <a:stretch>
            <a:fillRect/>
          </a:stretch>
        </p:blipFill>
        <p:spPr bwMode="auto">
          <a:xfrm>
            <a:off x="214282" y="142852"/>
            <a:ext cx="2044901" cy="2571767"/>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1406" y="2928934"/>
            <a:ext cx="2209013" cy="1714512"/>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70926" y="4929198"/>
            <a:ext cx="2214563" cy="16609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2"/>
</p:tagLst>
</file>

<file path=ppt/tags/tag2.xml><?xml version="1.0" encoding="utf-8"?>
<p:tagLst xmlns:a="http://schemas.openxmlformats.org/drawingml/2006/main" xmlns:r="http://schemas.openxmlformats.org/officeDocument/2006/relationships" xmlns:p="http://schemas.openxmlformats.org/presentationml/2006/main">
  <p:tag name="TIMING" val="|2.5|1.3|0.7|1.8|1.3"/>
</p:tagLst>
</file>

<file path=ppt/tags/tag3.xml><?xml version="1.0" encoding="utf-8"?>
<p:tagLst xmlns:a="http://schemas.openxmlformats.org/drawingml/2006/main" xmlns:r="http://schemas.openxmlformats.org/officeDocument/2006/relationships" xmlns:p="http://schemas.openxmlformats.org/presentationml/2006/main">
  <p:tag name="TIMING" val="|0.8|1.5|0.8|0.6|0.8|1.5|1.5"/>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4.5"/>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2121</TotalTime>
  <Words>770</Words>
  <Application>Microsoft Office PowerPoint</Application>
  <PresentationFormat>Экран (4:3)</PresentationFormat>
  <Paragraphs>84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Сумерки</vt:lpstr>
      <vt:lpstr>  </vt:lpstr>
      <vt:lpstr>Слайд 2</vt:lpstr>
      <vt:lpstr>Россия также пережила масштабные атаки со стороны международного терроризма:</vt:lpstr>
      <vt:lpstr>Слайд 4</vt:lpstr>
      <vt:lpstr>   Сегодня угроза преступлений террористического характера в России не спадает. Так, взрывы в московском метро в 2010 гг. заставили вновь осознать, что действия террористов всегда неожиданны и все больше нацелены на мирное население.  </vt:lpstr>
      <vt:lpstr>ПРОТИВОДЕЙСТВИЕ ТЕРРОРИЗМУ И ЭКСТРЕМИЗМУ</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  Вечная память жертвам терроризма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259</cp:revision>
  <dcterms:created xsi:type="dcterms:W3CDTF">2005-12-23T11:55:14Z</dcterms:created>
  <dcterms:modified xsi:type="dcterms:W3CDTF">2016-04-12T19:21:16Z</dcterms:modified>
</cp:coreProperties>
</file>