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21"/>
  </p:notesMasterIdLst>
  <p:sldIdLst>
    <p:sldId id="256" r:id="rId2"/>
    <p:sldId id="257" r:id="rId3"/>
    <p:sldId id="267" r:id="rId4"/>
    <p:sldId id="266" r:id="rId5"/>
    <p:sldId id="273" r:id="rId6"/>
    <p:sldId id="274" r:id="rId7"/>
    <p:sldId id="258" r:id="rId8"/>
    <p:sldId id="260" r:id="rId9"/>
    <p:sldId id="259" r:id="rId10"/>
    <p:sldId id="261" r:id="rId11"/>
    <p:sldId id="272" r:id="rId12"/>
    <p:sldId id="262" r:id="rId13"/>
    <p:sldId id="263" r:id="rId14"/>
    <p:sldId id="264" r:id="rId15"/>
    <p:sldId id="265" r:id="rId16"/>
    <p:sldId id="268" r:id="rId17"/>
    <p:sldId id="270" r:id="rId18"/>
    <p:sldId id="269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09BB2-0834-4183-8523-B81230436D7D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82D0F-55A6-44C7-BA6F-2373654758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793D3-06C1-4912-887A-8B4F97B47270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50E-3111-4A63-9D90-2A79352B092A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D745E-7418-40BA-A3E1-39F0A07DEDBC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AA5C-98B1-4131-A636-FDAC43AA7171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B875-C6BE-437E-976A-D1B279F996D5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434FD-33F7-42E0-9432-534A8D5D02F0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6E018-0CE4-4C5A-A4CA-204C930370FB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1DB66-217A-49D7-BB20-EF6AD371B97B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80FF7-AAAD-47A1-AA91-216EE9B98110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D8A1-EEE0-4909-9C6F-C46CA8E087DC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0E287-7CBD-4DE9-A839-047933FD2F33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24B87E2-B278-40BA-A6D3-C0D7E1F20278}" type="datetime1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0D415A3-B3D1-4431-8A3A-D0C4D4F022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heel spokes="3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643182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Некоторые психологические  аспекты в подготовке учащихся к процедуре сдачи ЕГЭ ОГЭ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38012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Практические аспекты организации  подготовки обучающихся  к ОГЭ и ЕГЭ, учителям- предметникам и классному руководителю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71744"/>
            <a:ext cx="8229600" cy="3153531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адекватно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оценивать в течение всего учебного периода знания, умения и навыки учащихся в соответствии с их индивидуальными особенностями и возможностями;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исключить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«натаскивание» старшеклассников на выполнение заданий различного уровня сложности;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системную продуманную работу в течение всех лет обучения предмету;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785926"/>
            <a:ext cx="7128792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Учителям-предметникам необходимо: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9"/>
            <a:ext cx="8229600" cy="428628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индивидуально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выполнить экзаменационную работу по предмету с последующей фиксацией возникающих при выполнении заданий трудностей;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анализ собственных затруднений при выполнении тестовых заданий и обозначить способы их устранения;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проанализировать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пробного тестирования и др.;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 собственной работы по подготовке обучающихся в процессе преподавания предмета 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ЕГЭ.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642918"/>
            <a:ext cx="7128792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Учителям-предметникам необходимо: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9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229600" cy="2724904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Классный руководитель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является  своеобразным создателем эмоционального фона развития личности учащихся в условиях классного коллектива.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642918"/>
            <a:ext cx="8229600" cy="1066800"/>
          </a:xfrm>
        </p:spPr>
        <p:txBody>
          <a:bodyPr>
            <a:noAutofit/>
          </a:bodyPr>
          <a:lstStyle/>
          <a:p>
            <a:pPr marL="0" indent="0" algn="l">
              <a:spcBef>
                <a:spcPts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Работа классного руководителя с учащимися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включает следующие направления: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229600" cy="4325112"/>
          </a:xfrm>
        </p:spPr>
        <p:txBody>
          <a:bodyPr>
            <a:normAutofit fontScale="70000" lnSpcReduction="20000"/>
          </a:bodyPr>
          <a:lstStyle/>
          <a:p>
            <a:pPr marL="32400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Знакомство с нормативно-правовыми материалами Министерства образования Российской  Федерации, Министерства образования Саратовской области, управления образования Калининского МР о проведение ОГЭ и ЕГЭ. В ходе этой работы классному руководителю необходимо выявить степень информированности школьников о ОГЭ и ЕГЭ и ликвидировать пробелы.</a:t>
            </a:r>
          </a:p>
          <a:p>
            <a:pPr marL="324000" indent="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2400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Организация обсуждения новой формы аттестации в рамках одного или нескольких классов. Форма проведения может быть различной: «круглый стол», дискуссия,  дебаты и др. Предполагаемый итог- позитивное отношение школьников к проведению ОГЭ и ЕГЭ в районе;</a:t>
            </a:r>
          </a:p>
          <a:p>
            <a:pPr marL="324000" indent="0" algn="just">
              <a:spcBef>
                <a:spcPts val="0"/>
              </a:spcBef>
              <a:buFont typeface="+mj-lt"/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24000" indent="0" algn="just">
              <a:spcBef>
                <a:spcPts val="0"/>
              </a:spcBef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Проведение индивидуальной работы с отдельными учащимися, группами детей, имеющими проблемы в обучении или претендующими на медаль (аттестат особого образца).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8229600" cy="1066800"/>
          </a:xfrm>
        </p:spPr>
        <p:txBody>
          <a:bodyPr>
            <a:normAutofit/>
          </a:bodyPr>
          <a:lstStyle/>
          <a:p>
            <a:pPr marL="0" indent="0" algn="l">
              <a:spcBef>
                <a:spcPts val="0"/>
              </a:spcBef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Работа классного руководителя с учителями-предметниками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состоит в: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отслеживании  наличия различных форм контрольно-измерительных материалов и обеспечение подготовки и проведения тренинга, способствующего совершенствованию у обучающихся навыка работы 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КИМами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 заседаний малого педсовета, совещаний по проблемам подготовки к экзаменам, а также собеседований с учителями-предметниками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организации и контроле индивидуальной работы учителей-предметников с обучающимися.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rmAutofit/>
          </a:bodyPr>
          <a:lstStyle/>
          <a:p>
            <a:pPr marL="0" indent="0" algn="l">
              <a:spcBef>
                <a:spcPts val="0"/>
              </a:spcBef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Работа классного руководителя с родителями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заключается: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оказании помощи в изучении нормативно-правовой базы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ЕГЭ;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обсуждении обязательных условий, которые может и должна обеспечить семья для успешного прохождения обучающимися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ЕГЭ.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обсуждении организации учебной домашней работы, режим труда и отдыха обучающихся;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оказании помощи, совместно с родителями, каждому выпускнику в выборе предметов для экзамена.</a:t>
            </a:r>
          </a:p>
          <a:p>
            <a:pPr lvl="0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325112"/>
          </a:xfrm>
        </p:spPr>
        <p:txBody>
          <a:bodyPr vert="horz"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Составляйте план своей работы, распределяя имеющееся время по вопросам, которые нужно подготовить.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Вставайте пораньше и используйте утреннее время для подготовки самых сложных вопросов. 	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Повторяйте прочитанный материал не менее четырех раз.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Обязательно учите все вопросы, а не отбирайте «на счастье» только часть их. 	</a:t>
            </a:r>
          </a:p>
          <a:p>
            <a:pPr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325112"/>
          </a:xfrm>
        </p:spPr>
        <p:txBody>
          <a:bodyPr vert="horz">
            <a:noAutofit/>
          </a:bodyPr>
          <a:lstStyle/>
          <a:p>
            <a:pPr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Сделайте себе установку на запоминание материала, что существенно сократит время на запоминание.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Увеличьте продолжительность своего сна на 1 час по сравнению с обычной. 	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Утром и в середине дня бывайте по 30 – 40 минут на свежем воздухе, регулярно в перерывах между занятиям  устраивайте физкультурные минутки. 	</a:t>
            </a:r>
          </a:p>
          <a:p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428736"/>
            <a:ext cx="8496944" cy="4325112"/>
          </a:xfrm>
        </p:spPr>
        <p:txBody>
          <a:bodyPr>
            <a:noAutofit/>
          </a:bodyPr>
          <a:lstStyle/>
          <a:p>
            <a:r>
              <a:rPr lang="ru-RU" sz="2400" dirty="0" smtClean="0"/>
              <a:t>Используйте «активное», а не пассивное повторение материала, т.е. пересказ его по памяти. 	</a:t>
            </a:r>
          </a:p>
          <a:p>
            <a:r>
              <a:rPr lang="ru-RU" sz="2400" dirty="0" smtClean="0"/>
              <a:t>Используйте приемы логического, осмысленного запоминания, составляйте для этого план ответа. </a:t>
            </a:r>
          </a:p>
          <a:p>
            <a:r>
              <a:rPr lang="ru-RU" sz="2400" dirty="0" smtClean="0"/>
              <a:t>Выясните свой ведущий тип памяти (зрительная,</a:t>
            </a:r>
          </a:p>
          <a:p>
            <a:pPr>
              <a:buNone/>
            </a:pPr>
            <a:r>
              <a:rPr lang="ru-RU" sz="2400" dirty="0" smtClean="0"/>
              <a:t> слуховая или моторная). 	</a:t>
            </a:r>
          </a:p>
          <a:p>
            <a:pPr>
              <a:buNone/>
            </a:pP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Рекомендации выпускникам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357298"/>
            <a:ext cx="8496944" cy="4325112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При хорошей зрительной памяти выделяйте специальными знаками отдельные места записей. </a:t>
            </a:r>
          </a:p>
          <a:p>
            <a:r>
              <a:rPr lang="ru-RU" sz="2400" dirty="0" smtClean="0"/>
              <a:t>При хорошей звуковой памяти читайте запоминаемый материал вслух. 	</a:t>
            </a:r>
          </a:p>
          <a:p>
            <a:r>
              <a:rPr lang="ru-RU" sz="2400" dirty="0" smtClean="0"/>
              <a:t>При выраженной памяти на движения используйте повторную сокращенную запись материала. 	</a:t>
            </a:r>
          </a:p>
          <a:p>
            <a:r>
              <a:rPr lang="ru-RU" sz="2400" dirty="0" smtClean="0"/>
              <a:t>После изучения раздела сделайте паузу в работе и только после этого приступайте к новому разделу. 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85786" y="980728"/>
            <a:ext cx="75724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Подготовка  к единому государственному экзамену является одной из основных проблем выпускников. По своей сути ЕГЭ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 своеобразной проверкой знаний, социальной и психологической готовности школьников к постоянно меняющимся условиям современной реальности. В этой связи, психологическая устойчивость старшеклассников является одной из основных характеристик, способствующих успешной аттестации в форме ЕГЭ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ОГЭ.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85786" y="980728"/>
            <a:ext cx="735811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психологической подготовки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выработка психологических качеств, умений и навыков выпускников, которые повысят эффективность подготовки к прохождению ОГЭ и позволят каждому ученику более успешно вести себя во время экзамена, т.е. будут способствовать развитию памяти и навыков мыслительной работы, концентрации внимания, умению мобилизовать себя в решающей ситуации, владеть своими эмоциями.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714348" y="571480"/>
            <a:ext cx="7715304" cy="492922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56032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 психологической готовностью к итоговой аттестации подразумевается определенный эмоциональный «настрой», внутренняя психологическая настроенность на определенное поведение, ориентированность на целесообразные действия, актуализация и приспособление возможностей личности для успешных действий в ситуации сдачи экзамена. 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928662" y="1571612"/>
            <a:ext cx="7143800" cy="44291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56032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ru-RU" sz="36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Педагогическая готовность – это наличие знаний, умений и навыков по предмету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785786" y="928670"/>
            <a:ext cx="7572428" cy="45720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-256032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ru-RU" sz="36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Личностная готовность – это опыт, особенности личности, необходимые для прохождения процедуры итоговой аттестации</a:t>
            </a:r>
            <a:endParaRPr lang="ru-RU" sz="36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0668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 результатам тестирования, наиболее значимыми причинами волнения выпускников являются: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сомнение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 полноте и прочности знаний;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сомнение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 собственных способностях: умение анализировать, концентрировать и распределять внимание;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психофизические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 личностные особенности: быстрая утомляемость, тревожность, неуверенность в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себе;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стресс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незнакомой ситуации;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стресс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ответственности перед родителями и школой.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Autofit/>
          </a:bodyPr>
          <a:lstStyle/>
          <a:p>
            <a:pPr algn="l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Таким образом, условно можно выделить три группы трудностей ЕГЭ и ОГЭ для детей: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43050"/>
            <a:ext cx="8001056" cy="45005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b="1" u="sng" dirty="0">
                <a:latin typeface="Times New Roman" pitchFamily="18" charset="0"/>
                <a:cs typeface="Times New Roman" pitchFamily="18" charset="0"/>
              </a:rPr>
              <a:t>познавательные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 связанные с особенностями переработки информации в ходе ЕГЭ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ОГЭ,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 спецификой работы с тестовыми заданиями, недостаточным  объемом знаний, неспособностью гибко оперировать системой учебных понятий предмета (эти трудности являются всего периода обучения в школе!);</a:t>
            </a:r>
          </a:p>
          <a:p>
            <a:pPr algn="just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личностные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обусловленные особенностями и состояниями, отсутствием возможности получить поддержку взрослых;</a:t>
            </a:r>
          </a:p>
          <a:p>
            <a:pPr algn="just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процессуальные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связанные с самой процедурой ЕГЭ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ОГЭ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отсутствием четкой стратегии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trekeevna\Desktop\Росметодкабинет\Презентации\presentation-1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85786" y="764704"/>
            <a:ext cx="75724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2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Психологическая поддержка – это процесс, в котором взрослый сосредотачивается на позитивных сторонах и преимуществах старшеклассника с целью укрепления его самооценки; помогает ему поверить в себя в свои способности; поддерживает его при </a:t>
            </a:r>
            <a:r>
              <a:rPr lang="ru-RU" sz="32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неудачах</a:t>
            </a:r>
            <a:endParaRPr lang="ru-RU" sz="3200" b="1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5A3-B3D1-4431-8A3A-D0C4D4F022B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124</TotalTime>
  <Words>843</Words>
  <Application>Microsoft Office PowerPoint</Application>
  <PresentationFormat>Экран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Апекс</vt:lpstr>
      <vt:lpstr>Некоторые психологические  аспекты в подготовке учащихся к процедуре сдачи ЕГЭ ОГЭ</vt:lpstr>
      <vt:lpstr>Слайд 2</vt:lpstr>
      <vt:lpstr>Слайд 3</vt:lpstr>
      <vt:lpstr>Слайд 4</vt:lpstr>
      <vt:lpstr>Слайд 5</vt:lpstr>
      <vt:lpstr>Слайд 6</vt:lpstr>
      <vt:lpstr>По результатам тестирования, наиболее значимыми причинами волнения выпускников являются:</vt:lpstr>
      <vt:lpstr>Таким образом, условно можно выделить три группы трудностей ЕГЭ и ОГЭ для детей:</vt:lpstr>
      <vt:lpstr>Слайд 9</vt:lpstr>
      <vt:lpstr>Практические аспекты организации  подготовки обучающихся  к ОГЭ и ЕГЭ, учителям- предметникам и классному руководителю</vt:lpstr>
      <vt:lpstr>Слайд 11</vt:lpstr>
      <vt:lpstr>Классный руководитель, является  своеобразным создателем эмоционального фона развития личности учащихся в условиях классного коллектива.</vt:lpstr>
      <vt:lpstr>Работа классного руководителя с учащимися включает следующие направления:</vt:lpstr>
      <vt:lpstr>Работа классного руководителя с учителями-предметниками состоит в:</vt:lpstr>
      <vt:lpstr>Работа классного руководителя с родителями заключается:</vt:lpstr>
      <vt:lpstr>Рекомендации выпускникам:</vt:lpstr>
      <vt:lpstr>Рекомендации выпускникам:</vt:lpstr>
      <vt:lpstr>Рекомендации выпускникам:</vt:lpstr>
      <vt:lpstr>Рекомендации выпускникам: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Некоторые психологические  аспекты в подготовке учащихся к процедуре сдачи ЕГЭ ОГЭ</dc:title>
  <dc:creator>Росметодкабинет.РФ</dc:creator>
  <cp:lastModifiedBy>Patrekeevna</cp:lastModifiedBy>
  <cp:revision>31</cp:revision>
  <dcterms:created xsi:type="dcterms:W3CDTF">2016-03-09T09:31:37Z</dcterms:created>
  <dcterms:modified xsi:type="dcterms:W3CDTF">2016-04-07T13:28:01Z</dcterms:modified>
</cp:coreProperties>
</file>